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9" r:id="rId2"/>
    <p:sldId id="349" r:id="rId3"/>
    <p:sldId id="358" r:id="rId4"/>
    <p:sldId id="357" r:id="rId5"/>
    <p:sldId id="373" r:id="rId6"/>
    <p:sldId id="343" r:id="rId7"/>
    <p:sldId id="344" r:id="rId8"/>
    <p:sldId id="353" r:id="rId9"/>
    <p:sldId id="366" r:id="rId10"/>
    <p:sldId id="360" r:id="rId11"/>
    <p:sldId id="361" r:id="rId12"/>
    <p:sldId id="370" r:id="rId13"/>
    <p:sldId id="372" r:id="rId1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anet1" initials="m" lastIdx="3" clrIdx="0">
    <p:extLst>
      <p:ext uri="{19B8F6BF-5375-455C-9EA6-DF929625EA0E}">
        <p15:presenceInfo xmlns:p15="http://schemas.microsoft.com/office/powerpoint/2012/main" userId="mcanet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7" autoAdjust="0"/>
    <p:restoredTop sz="94660"/>
  </p:normalViewPr>
  <p:slideViewPr>
    <p:cSldViewPr snapToGrid="0">
      <p:cViewPr varScale="1">
        <p:scale>
          <a:sx n="111" d="100"/>
          <a:sy n="111" d="100"/>
        </p:scale>
        <p:origin x="56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178C2F3-D1C0-4614-95DC-A688D5A97D01}" type="datetimeFigureOut">
              <a:rPr lang="fr-FR" smtClean="0"/>
              <a:t>15/05/2025</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CD6D7AF-FFB4-4F55-BD1C-DB009E9F5E85}" type="slidenum">
              <a:rPr lang="fr-FR" smtClean="0"/>
              <a:t>‹N°›</a:t>
            </a:fld>
            <a:endParaRPr lang="fr-FR"/>
          </a:p>
        </p:txBody>
      </p:sp>
    </p:spTree>
    <p:extLst>
      <p:ext uri="{BB962C8B-B14F-4D97-AF65-F5344CB8AC3E}">
        <p14:creationId xmlns:p14="http://schemas.microsoft.com/office/powerpoint/2010/main" val="187304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1</a:t>
            </a:fld>
            <a:endParaRPr lang="fr-FR"/>
          </a:p>
        </p:txBody>
      </p:sp>
    </p:spTree>
    <p:extLst>
      <p:ext uri="{BB962C8B-B14F-4D97-AF65-F5344CB8AC3E}">
        <p14:creationId xmlns:p14="http://schemas.microsoft.com/office/powerpoint/2010/main" val="2800665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les jeunes qui s'inscrivent de façon individuelle sur les séjours de cohésion, il s'agit majoritairement de jeunes de filière général ou technologique. Pour les jeunes de la cohorte 2024 en classes engagés, les établissements concernés sont les suivants:</a:t>
            </a:r>
          </a:p>
          <a:p>
            <a:endParaRPr lang="fr-FR" dirty="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10</a:t>
            </a:fld>
            <a:endParaRPr lang="fr-FR"/>
          </a:p>
        </p:txBody>
      </p:sp>
    </p:spTree>
    <p:extLst>
      <p:ext uri="{BB962C8B-B14F-4D97-AF65-F5344CB8AC3E}">
        <p14:creationId xmlns:p14="http://schemas.microsoft.com/office/powerpoint/2010/main" val="4032530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 disposition: une fiche</a:t>
            </a:r>
            <a:r>
              <a:rPr lang="fr-FR" baseline="0" dirty="0" smtClean="0"/>
              <a:t> réflexe pour le mentorat MIG </a:t>
            </a:r>
            <a:endParaRPr lang="fr-FR" dirty="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11</a:t>
            </a:fld>
            <a:endParaRPr lang="fr-FR"/>
          </a:p>
        </p:txBody>
      </p:sp>
    </p:spTree>
    <p:extLst>
      <p:ext uri="{BB962C8B-B14F-4D97-AF65-F5344CB8AC3E}">
        <p14:creationId xmlns:p14="http://schemas.microsoft.com/office/powerpoint/2010/main" val="3748865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12</a:t>
            </a:fld>
            <a:endParaRPr lang="fr-FR"/>
          </a:p>
        </p:txBody>
      </p:sp>
    </p:spTree>
    <p:extLst>
      <p:ext uri="{BB962C8B-B14F-4D97-AF65-F5344CB8AC3E}">
        <p14:creationId xmlns:p14="http://schemas.microsoft.com/office/powerpoint/2010/main" val="3973332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2</a:t>
            </a:fld>
            <a:endParaRPr lang="fr-FR"/>
          </a:p>
        </p:txBody>
      </p:sp>
    </p:spTree>
    <p:extLst>
      <p:ext uri="{BB962C8B-B14F-4D97-AF65-F5344CB8AC3E}">
        <p14:creationId xmlns:p14="http://schemas.microsoft.com/office/powerpoint/2010/main" val="3104976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a:t>
            </a:r>
            <a:r>
              <a:rPr lang="fr-FR" baseline="0" dirty="0" smtClean="0"/>
              <a:t> MIG est la modalité principale de réalisation de l’étape 2 du SNU</a:t>
            </a:r>
            <a:endParaRPr lang="fr-FR" dirty="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3</a:t>
            </a:fld>
            <a:endParaRPr lang="fr-FR"/>
          </a:p>
        </p:txBody>
      </p:sp>
    </p:spTree>
    <p:extLst>
      <p:ext uri="{BB962C8B-B14F-4D97-AF65-F5344CB8AC3E}">
        <p14:creationId xmlns:p14="http://schemas.microsoft.com/office/powerpoint/2010/main" val="2437291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4</a:t>
            </a:fld>
            <a:endParaRPr lang="fr-FR"/>
          </a:p>
        </p:txBody>
      </p:sp>
    </p:spTree>
    <p:extLst>
      <p:ext uri="{BB962C8B-B14F-4D97-AF65-F5344CB8AC3E}">
        <p14:creationId xmlns:p14="http://schemas.microsoft.com/office/powerpoint/2010/main" val="940461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smtClean="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5</a:t>
            </a:fld>
            <a:endParaRPr lang="fr-FR"/>
          </a:p>
        </p:txBody>
      </p:sp>
    </p:spTree>
    <p:extLst>
      <p:ext uri="{BB962C8B-B14F-4D97-AF65-F5344CB8AC3E}">
        <p14:creationId xmlns:p14="http://schemas.microsoft.com/office/powerpoint/2010/main" val="35830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6</a:t>
            </a:fld>
            <a:endParaRPr lang="fr-FR"/>
          </a:p>
        </p:txBody>
      </p:sp>
    </p:spTree>
    <p:extLst>
      <p:ext uri="{BB962C8B-B14F-4D97-AF65-F5344CB8AC3E}">
        <p14:creationId xmlns:p14="http://schemas.microsoft.com/office/powerpoint/2010/main" val="3377060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7</a:t>
            </a:fld>
            <a:endParaRPr lang="fr-FR"/>
          </a:p>
        </p:txBody>
      </p:sp>
    </p:spTree>
    <p:extLst>
      <p:ext uri="{BB962C8B-B14F-4D97-AF65-F5344CB8AC3E}">
        <p14:creationId xmlns:p14="http://schemas.microsoft.com/office/powerpoint/2010/main" val="2959417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8</a:t>
            </a:fld>
            <a:endParaRPr lang="fr-FR"/>
          </a:p>
        </p:txBody>
      </p:sp>
    </p:spTree>
    <p:extLst>
      <p:ext uri="{BB962C8B-B14F-4D97-AF65-F5344CB8AC3E}">
        <p14:creationId xmlns:p14="http://schemas.microsoft.com/office/powerpoint/2010/main" val="1220953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CD6D7AF-FFB4-4F55-BD1C-DB009E9F5E85}" type="slidenum">
              <a:rPr lang="fr-FR" smtClean="0"/>
              <a:t>9</a:t>
            </a:fld>
            <a:endParaRPr lang="fr-FR"/>
          </a:p>
        </p:txBody>
      </p:sp>
    </p:spTree>
    <p:extLst>
      <p:ext uri="{BB962C8B-B14F-4D97-AF65-F5344CB8AC3E}">
        <p14:creationId xmlns:p14="http://schemas.microsoft.com/office/powerpoint/2010/main" val="24050222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8EA5CDAA-96D4-4197-93F5-7B79DEE968CD}" type="datetime1">
              <a:rPr lang="fr-FR" smtClean="0"/>
              <a:t>15/05/2025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0FB9C7-8F98-42B8-BD1F-E710C162C331}" type="slidenum">
              <a:rPr lang="fr-FR" smtClean="0"/>
              <a:t>‹N°›</a:t>
            </a:fld>
            <a:endParaRPr lang="fr-FR"/>
          </a:p>
        </p:txBody>
      </p:sp>
      <p:sp>
        <p:nvSpPr>
          <p:cNvPr id="7" name="Google Shape;16;p28"/>
          <p:cNvSpPr/>
          <p:nvPr userDrawn="1"/>
        </p:nvSpPr>
        <p:spPr>
          <a:xfrm>
            <a:off x="0" y="1030800"/>
            <a:ext cx="12192000" cy="5827200"/>
          </a:xfrm>
          <a:prstGeom prst="rect">
            <a:avLst/>
          </a:prstGeom>
          <a:solidFill>
            <a:srgbClr val="3127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pic>
        <p:nvPicPr>
          <p:cNvPr id="8" name="Google Shape;410;p3" descr="Service National Universel"/>
          <p:cNvPicPr preferRelativeResize="0"/>
          <p:nvPr userDrawn="1"/>
        </p:nvPicPr>
        <p:blipFill rotWithShape="1">
          <a:blip r:embed="rId2">
            <a:alphaModFix/>
          </a:blip>
          <a:srcRect/>
          <a:stretch/>
        </p:blipFill>
        <p:spPr>
          <a:xfrm>
            <a:off x="1638748" y="131744"/>
            <a:ext cx="758700" cy="758700"/>
          </a:xfrm>
          <a:prstGeom prst="ellipse">
            <a:avLst/>
          </a:prstGeom>
          <a:noFill/>
          <a:ln>
            <a:noFill/>
          </a:ln>
        </p:spPr>
      </p:pic>
      <p:pic>
        <p:nvPicPr>
          <p:cNvPr id="10" name="Image 9"/>
          <p:cNvPicPr>
            <a:picLocks noChangeAspect="1"/>
          </p:cNvPicPr>
          <p:nvPr userDrawn="1"/>
        </p:nvPicPr>
        <p:blipFill>
          <a:blip r:embed="rId3"/>
          <a:stretch>
            <a:fillRect/>
          </a:stretch>
        </p:blipFill>
        <p:spPr>
          <a:xfrm>
            <a:off x="209463" y="46912"/>
            <a:ext cx="1089048" cy="907540"/>
          </a:xfrm>
          <a:prstGeom prst="rect">
            <a:avLst/>
          </a:prstGeom>
        </p:spPr>
      </p:pic>
    </p:spTree>
    <p:extLst>
      <p:ext uri="{BB962C8B-B14F-4D97-AF65-F5344CB8AC3E}">
        <p14:creationId xmlns:p14="http://schemas.microsoft.com/office/powerpoint/2010/main" val="3554775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24FF64A-0AE7-4BF6-A026-7BC7080DAD9A}" type="datetime1">
              <a:rPr lang="fr-FR" smtClean="0"/>
              <a:t>15/05/2025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3687463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13F1211-78E5-48F5-B211-E09578AD6003}" type="datetime1">
              <a:rPr lang="fr-FR" smtClean="0"/>
              <a:t>15/05/2025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3759456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4578044-0C99-41AF-818A-B75CCBE026C5}" type="datetime1">
              <a:rPr lang="fr-FR" smtClean="0"/>
              <a:t>15/05/2025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0FB9C7-8F98-42B8-BD1F-E710C162C331}" type="slidenum">
              <a:rPr lang="fr-FR" smtClean="0"/>
              <a:t>‹N°›</a:t>
            </a:fld>
            <a:endParaRPr lang="fr-FR"/>
          </a:p>
        </p:txBody>
      </p:sp>
      <p:sp>
        <p:nvSpPr>
          <p:cNvPr id="7" name="Google Shape;16;p28"/>
          <p:cNvSpPr/>
          <p:nvPr userDrawn="1"/>
        </p:nvSpPr>
        <p:spPr>
          <a:xfrm>
            <a:off x="0" y="1030800"/>
            <a:ext cx="12192000" cy="5827200"/>
          </a:xfrm>
          <a:prstGeom prst="rect">
            <a:avLst/>
          </a:prstGeom>
          <a:solidFill>
            <a:srgbClr val="3127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347041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EBF3A7EB-BBEC-43AB-8903-35B1BA8205EA}" type="datetime1">
              <a:rPr lang="fr-FR" smtClean="0"/>
              <a:t>15/05/2025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0FB9C7-8F98-42B8-BD1F-E710C162C331}" type="slidenum">
              <a:rPr lang="fr-FR" smtClean="0"/>
              <a:t>‹N°›</a:t>
            </a:fld>
            <a:endParaRPr lang="fr-FR"/>
          </a:p>
        </p:txBody>
      </p:sp>
      <p:sp>
        <p:nvSpPr>
          <p:cNvPr id="7" name="Rectangle 6"/>
          <p:cNvSpPr/>
          <p:nvPr userDrawn="1"/>
        </p:nvSpPr>
        <p:spPr>
          <a:xfrm>
            <a:off x="138593" y="1028807"/>
            <a:ext cx="12053407" cy="5847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49103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5FE2B99-669F-4311-900D-366A2BF5FBDB}" type="datetime1">
              <a:rPr lang="fr-FR" smtClean="0"/>
              <a:t>15/05/2025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2259553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C4AE12A-DFAA-41D9-95D6-98F2C2676DAD}" type="datetime1">
              <a:rPr lang="fr-FR" smtClean="0"/>
              <a:t>15/05/2025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325904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6B42990-104C-48CF-BD5E-C62360D9322F}" type="datetime1">
              <a:rPr lang="fr-FR" smtClean="0"/>
              <a:t>15/05/2025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2144453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DFE9E1B-5105-480C-8E34-858AB1D33931}" type="datetime1">
              <a:rPr lang="fr-FR" smtClean="0"/>
              <a:t>15/05/2025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818417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E64FFA8-6BF9-4350-8B6D-B050CA69A097}" type="datetime1">
              <a:rPr lang="fr-FR" smtClean="0"/>
              <a:t>15/05/2025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1951809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F2B10FE-A5B6-4088-82F8-F1E2383747D6}" type="datetime1">
              <a:rPr lang="fr-FR" smtClean="0"/>
              <a:t>15/05/2025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0FB9C7-8F98-42B8-BD1F-E710C162C331}" type="slidenum">
              <a:rPr lang="fr-FR" smtClean="0"/>
              <a:t>‹N°›</a:t>
            </a:fld>
            <a:endParaRPr lang="fr-FR"/>
          </a:p>
        </p:txBody>
      </p:sp>
    </p:spTree>
    <p:extLst>
      <p:ext uri="{BB962C8B-B14F-4D97-AF65-F5344CB8AC3E}">
        <p14:creationId xmlns:p14="http://schemas.microsoft.com/office/powerpoint/2010/main" val="1365204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6CF25C-FFD9-450A-A254-2BB5E118AA52}" type="datetime1">
              <a:rPr lang="fr-FR" smtClean="0"/>
              <a:t>15/05/2025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0FB9C7-8F98-42B8-BD1F-E710C162C331}" type="slidenum">
              <a:rPr lang="fr-FR" smtClean="0"/>
              <a:t>‹N°›</a:t>
            </a:fld>
            <a:endParaRPr lang="fr-FR"/>
          </a:p>
        </p:txBody>
      </p:sp>
    </p:spTree>
    <p:extLst>
      <p:ext uri="{BB962C8B-B14F-4D97-AF65-F5344CB8AC3E}">
        <p14:creationId xmlns:p14="http://schemas.microsoft.com/office/powerpoint/2010/main" val="1885278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Ce.sdjes69.snu@ac-lyon.f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37205" b="37024"/>
          <a:stretch/>
        </p:blipFill>
        <p:spPr>
          <a:xfrm>
            <a:off x="1066799" y="1305892"/>
            <a:ext cx="10058400" cy="664234"/>
          </a:xfrm>
          <a:prstGeom prst="rect">
            <a:avLst/>
          </a:prstGeom>
        </p:spPr>
      </p:pic>
      <p:sp>
        <p:nvSpPr>
          <p:cNvPr id="8" name="ZoneTexte 7">
            <a:extLst>
              <a:ext uri="{FF2B5EF4-FFF2-40B4-BE49-F238E27FC236}">
                <a16:creationId xmlns:a16="http://schemas.microsoft.com/office/drawing/2014/main" id="{F5F2875E-23C5-4791-91CB-A750A60DEBEC}"/>
              </a:ext>
            </a:extLst>
          </p:cNvPr>
          <p:cNvSpPr txBox="1"/>
          <p:nvPr/>
        </p:nvSpPr>
        <p:spPr>
          <a:xfrm>
            <a:off x="2676506" y="5710019"/>
            <a:ext cx="6838986" cy="646331"/>
          </a:xfrm>
          <a:prstGeom prst="rect">
            <a:avLst/>
          </a:prstGeom>
          <a:noFill/>
        </p:spPr>
        <p:txBody>
          <a:bodyPr wrap="square" rtlCol="0">
            <a:spAutoFit/>
          </a:bodyPr>
          <a:lstStyle/>
          <a:p>
            <a:pPr algn="ctr"/>
            <a:r>
              <a:rPr lang="fr-FR" b="1" dirty="0" smtClean="0">
                <a:solidFill>
                  <a:schemeClr val="bg1"/>
                </a:solidFill>
              </a:rPr>
              <a:t>Diaporama réalisé par le Service Départemental à la Jeunesse, à l’Engagement et aux Sports (SDJES) du Rhône</a:t>
            </a:r>
            <a:endParaRPr lang="fr-FR" b="1" dirty="0">
              <a:solidFill>
                <a:schemeClr val="bg1"/>
              </a:solidFill>
            </a:endParaRPr>
          </a:p>
        </p:txBody>
      </p:sp>
      <p:sp>
        <p:nvSpPr>
          <p:cNvPr id="5" name="ZoneTexte 4">
            <a:extLst>
              <a:ext uri="{FF2B5EF4-FFF2-40B4-BE49-F238E27FC236}">
                <a16:creationId xmlns:a16="http://schemas.microsoft.com/office/drawing/2014/main" id="{5935D491-DF29-47C0-9ED9-EA9DEC4015A8}"/>
              </a:ext>
            </a:extLst>
          </p:cNvPr>
          <p:cNvSpPr txBox="1"/>
          <p:nvPr/>
        </p:nvSpPr>
        <p:spPr>
          <a:xfrm>
            <a:off x="669985" y="2006464"/>
            <a:ext cx="10764633" cy="769441"/>
          </a:xfrm>
          <a:prstGeom prst="rect">
            <a:avLst/>
          </a:prstGeom>
          <a:noFill/>
        </p:spPr>
        <p:txBody>
          <a:bodyPr wrap="square" rtlCol="0">
            <a:spAutoFit/>
          </a:bodyPr>
          <a:lstStyle/>
          <a:p>
            <a:pPr algn="ctr"/>
            <a:r>
              <a:rPr lang="fr-FR" sz="4400" dirty="0" smtClean="0">
                <a:solidFill>
                  <a:schemeClr val="bg1"/>
                </a:solidFill>
              </a:rPr>
              <a:t> </a:t>
            </a:r>
            <a:endParaRPr lang="fr-FR" sz="4400" dirty="0">
              <a:solidFill>
                <a:schemeClr val="bg1"/>
              </a:solidFill>
            </a:endParaRPr>
          </a:p>
        </p:txBody>
      </p:sp>
      <p:sp>
        <p:nvSpPr>
          <p:cNvPr id="6" name="ZoneTexte 5"/>
          <p:cNvSpPr txBox="1"/>
          <p:nvPr/>
        </p:nvSpPr>
        <p:spPr>
          <a:xfrm>
            <a:off x="1309036" y="2435192"/>
            <a:ext cx="9615638" cy="2308324"/>
          </a:xfrm>
          <a:prstGeom prst="rect">
            <a:avLst/>
          </a:prstGeom>
          <a:noFill/>
        </p:spPr>
        <p:txBody>
          <a:bodyPr wrap="square" rtlCol="0">
            <a:spAutoFit/>
          </a:bodyPr>
          <a:lstStyle/>
          <a:p>
            <a:pPr algn="ctr"/>
            <a:r>
              <a:rPr lang="fr-FR" sz="4800" b="1" dirty="0" smtClean="0">
                <a:solidFill>
                  <a:srgbClr val="FF0000"/>
                </a:solidFill>
              </a:rPr>
              <a:t>Accueillir un volontaire </a:t>
            </a:r>
          </a:p>
          <a:p>
            <a:pPr algn="ctr"/>
            <a:r>
              <a:rPr lang="fr-FR" sz="4800" b="1" dirty="0" smtClean="0">
                <a:solidFill>
                  <a:schemeClr val="bg1"/>
                </a:solidFill>
              </a:rPr>
              <a:t>en mission d’intérêt général - MIG </a:t>
            </a:r>
          </a:p>
          <a:p>
            <a:pPr algn="ctr"/>
            <a:r>
              <a:rPr lang="fr-FR" sz="4800" b="1" dirty="0" smtClean="0">
                <a:solidFill>
                  <a:schemeClr val="bg1"/>
                </a:solidFill>
              </a:rPr>
              <a:t>au sein d’une collectivité territoriale </a:t>
            </a:r>
            <a:endParaRPr lang="fr-FR" sz="4800" b="1" dirty="0">
              <a:solidFill>
                <a:schemeClr val="bg1"/>
              </a:solidFill>
            </a:endParaRPr>
          </a:p>
        </p:txBody>
      </p:sp>
    </p:spTree>
    <p:extLst>
      <p:ext uri="{BB962C8B-B14F-4D97-AF65-F5344CB8AC3E}">
        <p14:creationId xmlns:p14="http://schemas.microsoft.com/office/powerpoint/2010/main" val="4013594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contenu 8"/>
          <p:cNvSpPr txBox="1">
            <a:spLocks/>
          </p:cNvSpPr>
          <p:nvPr/>
        </p:nvSpPr>
        <p:spPr>
          <a:xfrm>
            <a:off x="2659160" y="249327"/>
            <a:ext cx="6946956" cy="822390"/>
          </a:xfrm>
          <a:prstGeom prst="rect">
            <a:avLst/>
          </a:prstGeom>
          <a:ln>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b="1" dirty="0" smtClean="0">
                <a:solidFill>
                  <a:srgbClr val="FF0000"/>
                </a:solidFill>
                <a:effectLst>
                  <a:outerShdw blurRad="38100" dist="38100" dir="2700000" algn="tl">
                    <a:srgbClr val="000000">
                      <a:alpha val="43137"/>
                    </a:srgbClr>
                  </a:outerShdw>
                </a:effectLst>
              </a:rPr>
              <a:t>L’engagement d’un jeune en MIG</a:t>
            </a:r>
          </a:p>
          <a:p>
            <a:endParaRPr lang="fr-FR" sz="3500" b="1" dirty="0" smtClean="0">
              <a:solidFill>
                <a:srgbClr val="FF0000"/>
              </a:solidFill>
              <a:effectLst>
                <a:outerShdw blurRad="38100" dist="38100" dir="2700000" algn="tl">
                  <a:srgbClr val="000000">
                    <a:alpha val="43137"/>
                  </a:srgbClr>
                </a:outerShdw>
              </a:effectLst>
            </a:endParaRPr>
          </a:p>
          <a:p>
            <a:endParaRPr lang="fr-FR" sz="3500" b="1" dirty="0">
              <a:solidFill>
                <a:srgbClr val="FF0000"/>
              </a:solidFill>
              <a:effectLst>
                <a:outerShdw blurRad="38100" dist="38100" dir="2700000" algn="tl">
                  <a:srgbClr val="000000">
                    <a:alpha val="43137"/>
                  </a:srgbClr>
                </a:outerShdw>
              </a:effectLst>
            </a:endParaRPr>
          </a:p>
          <a:p>
            <a:endParaRPr lang="fr-FR" sz="3500" b="1" dirty="0">
              <a:solidFill>
                <a:schemeClr val="bg1"/>
              </a:solidFill>
              <a:effectLst>
                <a:outerShdw blurRad="38100" dist="38100" dir="2700000" algn="tl">
                  <a:srgbClr val="000000">
                    <a:alpha val="43137"/>
                  </a:srgbClr>
                </a:outerShdw>
              </a:effectLst>
            </a:endParaRPr>
          </a:p>
        </p:txBody>
      </p:sp>
      <p:sp>
        <p:nvSpPr>
          <p:cNvPr id="10" name="Espace réservé du contenu 6"/>
          <p:cNvSpPr txBox="1">
            <a:spLocks/>
          </p:cNvSpPr>
          <p:nvPr/>
        </p:nvSpPr>
        <p:spPr>
          <a:xfrm>
            <a:off x="626444" y="1382862"/>
            <a:ext cx="10641324" cy="49734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Wingdings" panose="05000000000000000000" pitchFamily="2" charset="2"/>
              <a:buChar char="ü"/>
            </a:pPr>
            <a:r>
              <a:rPr lang="fr-FR" dirty="0" smtClean="0">
                <a:solidFill>
                  <a:schemeClr val="bg1"/>
                </a:solidFill>
              </a:rPr>
              <a:t>Engagement bénévole au sein d’une structure d’accueil : collectivité, association, établissement public</a:t>
            </a:r>
          </a:p>
          <a:p>
            <a:pPr marL="342900" indent="-342900" algn="l">
              <a:buFont typeface="Wingdings" panose="05000000000000000000" pitchFamily="2" charset="2"/>
              <a:buChar char="ü"/>
            </a:pPr>
            <a:r>
              <a:rPr lang="fr-FR" dirty="0" smtClean="0">
                <a:solidFill>
                  <a:schemeClr val="bg1"/>
                </a:solidFill>
              </a:rPr>
              <a:t>Domaine d’activité : culture; citoyenneté; éducation, environnement/développement durable; solidarité; sport; santé; défense/mémoire </a:t>
            </a:r>
          </a:p>
          <a:p>
            <a:pPr marL="342900" indent="-342900" algn="l">
              <a:buFont typeface="Wingdings" panose="05000000000000000000" pitchFamily="2" charset="2"/>
              <a:buChar char="ü"/>
            </a:pPr>
            <a:r>
              <a:rPr lang="fr-FR" dirty="0" smtClean="0">
                <a:solidFill>
                  <a:schemeClr val="bg1"/>
                </a:solidFill>
              </a:rPr>
              <a:t>Tâches simples et concrètes venant compléter les actions de vos bénévoles/salariés</a:t>
            </a:r>
          </a:p>
          <a:p>
            <a:pPr marL="342900" indent="-342900" algn="l">
              <a:buFont typeface="Wingdings" panose="05000000000000000000" pitchFamily="2" charset="2"/>
              <a:buChar char="ü"/>
            </a:pPr>
            <a:r>
              <a:rPr lang="fr-FR" dirty="0" smtClean="0">
                <a:solidFill>
                  <a:schemeClr val="bg1"/>
                </a:solidFill>
              </a:rPr>
              <a:t>Durée et programmation de la MIG: par la structure d’accueil, dans le respect du rythme du jeune. </a:t>
            </a:r>
          </a:p>
          <a:p>
            <a:pPr marL="342900" indent="-342900" algn="l">
              <a:buFont typeface="Wingdings" panose="05000000000000000000" pitchFamily="2" charset="2"/>
              <a:buChar char="Ø"/>
            </a:pPr>
            <a:r>
              <a:rPr lang="fr-FR" dirty="0" smtClean="0">
                <a:solidFill>
                  <a:schemeClr val="bg1"/>
                </a:solidFill>
              </a:rPr>
              <a:t> Pas de durée minimale = une MIG de 5h est possible </a:t>
            </a:r>
          </a:p>
          <a:p>
            <a:pPr marL="342900" indent="-342900" algn="l">
              <a:buFont typeface="Wingdings" panose="05000000000000000000" pitchFamily="2" charset="2"/>
              <a:buChar char="Ø"/>
            </a:pPr>
            <a:r>
              <a:rPr lang="fr-FR" dirty="0">
                <a:solidFill>
                  <a:schemeClr val="bg1"/>
                </a:solidFill>
              </a:rPr>
              <a:t> </a:t>
            </a:r>
            <a:r>
              <a:rPr lang="fr-FR" dirty="0" smtClean="0">
                <a:solidFill>
                  <a:schemeClr val="bg1"/>
                </a:solidFill>
              </a:rPr>
              <a:t>Amplitude maximale : 5 jours par semaine (</a:t>
            </a:r>
            <a:r>
              <a:rPr lang="fr-FR" dirty="0" err="1" smtClean="0">
                <a:solidFill>
                  <a:schemeClr val="bg1"/>
                </a:solidFill>
              </a:rPr>
              <a:t>we</a:t>
            </a:r>
            <a:r>
              <a:rPr lang="fr-FR" dirty="0" smtClean="0">
                <a:solidFill>
                  <a:schemeClr val="bg1"/>
                </a:solidFill>
              </a:rPr>
              <a:t> et jours fériés possibles), 7h par jour, entre 6 et 22h. </a:t>
            </a:r>
          </a:p>
          <a:p>
            <a:pPr marL="342900" indent="-342900" algn="l">
              <a:buFont typeface="Wingdings" panose="05000000000000000000" pitchFamily="2" charset="2"/>
              <a:buChar char="Ø"/>
            </a:pPr>
            <a:r>
              <a:rPr lang="fr-FR" dirty="0" smtClean="0">
                <a:solidFill>
                  <a:schemeClr val="bg1"/>
                </a:solidFill>
              </a:rPr>
              <a:t>Hors temps scolaire : vacances, week-end, soirée, ou selon la situation particulière du jeune. </a:t>
            </a:r>
          </a:p>
        </p:txBody>
      </p:sp>
    </p:spTree>
    <p:extLst>
      <p:ext uri="{BB962C8B-B14F-4D97-AF65-F5344CB8AC3E}">
        <p14:creationId xmlns:p14="http://schemas.microsoft.com/office/powerpoint/2010/main" val="1959021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contenu 8"/>
          <p:cNvSpPr txBox="1">
            <a:spLocks/>
          </p:cNvSpPr>
          <p:nvPr/>
        </p:nvSpPr>
        <p:spPr>
          <a:xfrm>
            <a:off x="2659160" y="249327"/>
            <a:ext cx="6946956" cy="822390"/>
          </a:xfrm>
          <a:prstGeom prst="rect">
            <a:avLst/>
          </a:prstGeom>
          <a:ln>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b="1" dirty="0" smtClean="0">
                <a:solidFill>
                  <a:srgbClr val="FF0000"/>
                </a:solidFill>
                <a:effectLst>
                  <a:outerShdw blurRad="38100" dist="38100" dir="2700000" algn="tl">
                    <a:srgbClr val="000000">
                      <a:alpha val="43137"/>
                    </a:srgbClr>
                  </a:outerShdw>
                </a:effectLst>
              </a:rPr>
              <a:t>Exemples de MIG</a:t>
            </a:r>
            <a:endParaRPr lang="fr-FR" sz="3200" b="1" dirty="0" smtClean="0">
              <a:solidFill>
                <a:srgbClr val="FF0000"/>
              </a:solidFill>
              <a:effectLst>
                <a:outerShdw blurRad="38100" dist="38100" dir="2700000" algn="tl">
                  <a:srgbClr val="000000">
                    <a:alpha val="43137"/>
                  </a:srgbClr>
                </a:outerShdw>
              </a:effectLst>
            </a:endParaRPr>
          </a:p>
          <a:p>
            <a:endParaRPr lang="fr-FR" sz="3500" b="1" dirty="0" smtClean="0">
              <a:solidFill>
                <a:srgbClr val="FF0000"/>
              </a:solidFill>
              <a:effectLst>
                <a:outerShdw blurRad="38100" dist="38100" dir="2700000" algn="tl">
                  <a:srgbClr val="000000">
                    <a:alpha val="43137"/>
                  </a:srgbClr>
                </a:outerShdw>
              </a:effectLst>
            </a:endParaRPr>
          </a:p>
          <a:p>
            <a:endParaRPr lang="fr-FR" sz="3500" b="1" dirty="0">
              <a:solidFill>
                <a:srgbClr val="FF0000"/>
              </a:solidFill>
              <a:effectLst>
                <a:outerShdw blurRad="38100" dist="38100" dir="2700000" algn="tl">
                  <a:srgbClr val="000000">
                    <a:alpha val="43137"/>
                  </a:srgbClr>
                </a:outerShdw>
              </a:effectLst>
            </a:endParaRPr>
          </a:p>
          <a:p>
            <a:endParaRPr lang="fr-FR" sz="3500" b="1" dirty="0">
              <a:solidFill>
                <a:schemeClr val="bg1"/>
              </a:solidFill>
              <a:effectLst>
                <a:outerShdw blurRad="38100" dist="38100" dir="2700000" algn="tl">
                  <a:srgbClr val="000000">
                    <a:alpha val="43137"/>
                  </a:srgbClr>
                </a:outerShdw>
              </a:effectLst>
            </a:endParaRPr>
          </a:p>
        </p:txBody>
      </p:sp>
      <p:sp>
        <p:nvSpPr>
          <p:cNvPr id="10" name="Espace réservé du contenu 6"/>
          <p:cNvSpPr txBox="1">
            <a:spLocks/>
          </p:cNvSpPr>
          <p:nvPr/>
        </p:nvSpPr>
        <p:spPr>
          <a:xfrm>
            <a:off x="577819" y="1238865"/>
            <a:ext cx="11109637" cy="56191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buFont typeface="Wingdings" panose="05000000000000000000" pitchFamily="2" charset="2"/>
              <a:buChar char="ü"/>
            </a:pPr>
            <a:endParaRPr lang="fr-FR" dirty="0" smtClean="0">
              <a:solidFill>
                <a:schemeClr val="bg1"/>
              </a:solidFill>
            </a:endParaRPr>
          </a:p>
          <a:p>
            <a:pPr marL="342900" indent="-342900" algn="just">
              <a:buFont typeface="Wingdings" panose="05000000000000000000" pitchFamily="2" charset="2"/>
              <a:buChar char="ü"/>
            </a:pPr>
            <a:endParaRPr lang="fr-FR" dirty="0">
              <a:solidFill>
                <a:schemeClr val="bg1"/>
              </a:solidFill>
            </a:endParaRPr>
          </a:p>
          <a:p>
            <a:pPr marL="342900" indent="-342900" algn="just">
              <a:buFont typeface="Wingdings" panose="05000000000000000000" pitchFamily="2" charset="2"/>
              <a:buChar char="ü"/>
            </a:pPr>
            <a:endParaRPr lang="fr-FR" dirty="0" smtClean="0">
              <a:solidFill>
                <a:schemeClr val="bg1"/>
              </a:solidFill>
            </a:endParaRPr>
          </a:p>
          <a:p>
            <a:pPr marL="342900" indent="-342900" algn="just">
              <a:buFont typeface="Wingdings" panose="05000000000000000000" pitchFamily="2" charset="2"/>
              <a:buChar char="ü"/>
            </a:pPr>
            <a:endParaRPr lang="fr-FR" dirty="0">
              <a:solidFill>
                <a:schemeClr val="bg1"/>
              </a:solidFill>
            </a:endParaRPr>
          </a:p>
        </p:txBody>
      </p:sp>
      <p:sp>
        <p:nvSpPr>
          <p:cNvPr id="4" name="ZoneTexte 3"/>
          <p:cNvSpPr txBox="1"/>
          <p:nvPr/>
        </p:nvSpPr>
        <p:spPr>
          <a:xfrm>
            <a:off x="1639019" y="1071717"/>
            <a:ext cx="9345284" cy="5755422"/>
          </a:xfrm>
          <a:prstGeom prst="rect">
            <a:avLst/>
          </a:prstGeom>
          <a:solidFill>
            <a:schemeClr val="bg1"/>
          </a:solidFill>
        </p:spPr>
        <p:txBody>
          <a:bodyPr wrap="square" rtlCol="0">
            <a:spAutoFit/>
          </a:bodyPr>
          <a:lstStyle/>
          <a:p>
            <a:pPr lvl="1" algn="ctr"/>
            <a:r>
              <a:rPr lang="fr-FR" sz="1600" b="1" dirty="0" smtClean="0"/>
              <a:t>Missions </a:t>
            </a:r>
            <a:r>
              <a:rPr lang="fr-FR" sz="1600" b="1" dirty="0"/>
              <a:t>institutionnelles ou </a:t>
            </a:r>
            <a:r>
              <a:rPr lang="fr-FR" sz="1600" b="1" dirty="0" smtClean="0"/>
              <a:t>citoyennes</a:t>
            </a:r>
          </a:p>
          <a:p>
            <a:pPr marL="742950" lvl="1" indent="-285750" algn="just">
              <a:buFont typeface="Arial" panose="020B0604020202020204" pitchFamily="34" charset="0"/>
              <a:buChar char="•"/>
            </a:pPr>
            <a:r>
              <a:rPr lang="fr-FR" sz="1600" i="1" dirty="0">
                <a:solidFill>
                  <a:srgbClr val="FF0000"/>
                </a:solidFill>
              </a:rPr>
              <a:t>Apporter son soutien pour l’organisation des manifestations </a:t>
            </a:r>
          </a:p>
          <a:p>
            <a:pPr marL="742950" lvl="1" indent="-285750" algn="just">
              <a:buFont typeface="Arial" panose="020B0604020202020204" pitchFamily="34" charset="0"/>
              <a:buChar char="•"/>
            </a:pPr>
            <a:r>
              <a:rPr lang="fr-FR" sz="1600" i="1" dirty="0">
                <a:solidFill>
                  <a:srgbClr val="FF0000"/>
                </a:solidFill>
              </a:rPr>
              <a:t>    Appui aux cérémonies commémoratives </a:t>
            </a:r>
            <a:r>
              <a:rPr lang="fr-FR" sz="1600" i="1" dirty="0" smtClean="0">
                <a:solidFill>
                  <a:srgbClr val="FF0000"/>
                </a:solidFill>
              </a:rPr>
              <a:t>: lecture </a:t>
            </a:r>
            <a:r>
              <a:rPr lang="fr-FR" sz="1600" i="1" dirty="0">
                <a:solidFill>
                  <a:srgbClr val="FF0000"/>
                </a:solidFill>
              </a:rPr>
              <a:t>de </a:t>
            </a:r>
            <a:r>
              <a:rPr lang="fr-FR" sz="1600" i="1" dirty="0" smtClean="0">
                <a:solidFill>
                  <a:srgbClr val="FF0000"/>
                </a:solidFill>
              </a:rPr>
              <a:t>textes, dépôt de gerbes.</a:t>
            </a:r>
            <a:endParaRPr lang="fr-FR" sz="1600" i="1" dirty="0">
              <a:solidFill>
                <a:srgbClr val="FF0000"/>
              </a:solidFill>
            </a:endParaRPr>
          </a:p>
          <a:p>
            <a:pPr marL="742950" lvl="1" indent="-285750" algn="just">
              <a:buFont typeface="Arial" panose="020B0604020202020204" pitchFamily="34" charset="0"/>
              <a:buChar char="•"/>
            </a:pPr>
            <a:r>
              <a:rPr lang="fr-FR" sz="1600" i="1" dirty="0">
                <a:solidFill>
                  <a:srgbClr val="FF0000"/>
                </a:solidFill>
              </a:rPr>
              <a:t>    Participation à la vie démocratique locale : accompagnement d’un conseil municipal des jeunes, collecte de paroles citoyennes</a:t>
            </a:r>
            <a:r>
              <a:rPr lang="fr-FR" sz="1600" i="1" dirty="0" smtClean="0">
                <a:solidFill>
                  <a:srgbClr val="FF0000"/>
                </a:solidFill>
              </a:rPr>
              <a:t>.</a:t>
            </a:r>
            <a:endParaRPr lang="fr-FR" sz="1600" i="1" dirty="0">
              <a:solidFill>
                <a:srgbClr val="FF0000"/>
              </a:solidFill>
            </a:endParaRPr>
          </a:p>
          <a:p>
            <a:pPr marL="742950" lvl="1" indent="-285750" algn="just">
              <a:buFont typeface="Arial" panose="020B0604020202020204" pitchFamily="34" charset="0"/>
              <a:buChar char="•"/>
            </a:pPr>
            <a:r>
              <a:rPr lang="fr-FR" sz="1600" i="1" dirty="0">
                <a:solidFill>
                  <a:srgbClr val="FF0000"/>
                </a:solidFill>
              </a:rPr>
              <a:t>    Sensibilisation aux valeurs républicaines : </a:t>
            </a:r>
            <a:r>
              <a:rPr lang="fr-FR" sz="1600" i="1" dirty="0" err="1">
                <a:solidFill>
                  <a:srgbClr val="FF0000"/>
                </a:solidFill>
              </a:rPr>
              <a:t>coanimation</a:t>
            </a:r>
            <a:r>
              <a:rPr lang="fr-FR" sz="1600" i="1" dirty="0">
                <a:solidFill>
                  <a:srgbClr val="FF0000"/>
                </a:solidFill>
              </a:rPr>
              <a:t> d’ateliers citoyens dans les écoles ou centres de loisirs</a:t>
            </a:r>
            <a:r>
              <a:rPr lang="fr-FR" sz="1600" i="1" dirty="0" smtClean="0">
                <a:solidFill>
                  <a:srgbClr val="FF0000"/>
                </a:solidFill>
              </a:rPr>
              <a:t>.</a:t>
            </a:r>
            <a:endParaRPr lang="fr-FR" sz="1600" i="1" dirty="0">
              <a:solidFill>
                <a:srgbClr val="FF0000"/>
              </a:solidFill>
            </a:endParaRPr>
          </a:p>
          <a:p>
            <a:pPr lvl="1" algn="ctr"/>
            <a:r>
              <a:rPr lang="fr-FR" sz="1600" b="1" dirty="0" smtClean="0"/>
              <a:t>Environnement </a:t>
            </a:r>
            <a:r>
              <a:rPr lang="fr-FR" sz="1600" b="1" dirty="0"/>
              <a:t>et cadre de </a:t>
            </a:r>
            <a:r>
              <a:rPr lang="fr-FR" sz="1600" b="1" dirty="0" smtClean="0"/>
              <a:t>vie</a:t>
            </a:r>
            <a:endParaRPr lang="fr-FR" sz="1600" b="1" dirty="0"/>
          </a:p>
          <a:p>
            <a:pPr marL="742950" lvl="1" indent="-285750" algn="just">
              <a:buFont typeface="Arial" panose="020B0604020202020204" pitchFamily="34" charset="0"/>
              <a:buChar char="•"/>
            </a:pPr>
            <a:r>
              <a:rPr lang="fr-FR" sz="1600" i="1" dirty="0">
                <a:solidFill>
                  <a:srgbClr val="FF0000"/>
                </a:solidFill>
              </a:rPr>
              <a:t>    Participation à des actions de propreté ou de végétalisation : nettoyage de sites, plantations, tri, etc</a:t>
            </a:r>
            <a:r>
              <a:rPr lang="fr-FR" sz="1600" i="1" dirty="0" smtClean="0">
                <a:solidFill>
                  <a:srgbClr val="FF0000"/>
                </a:solidFill>
              </a:rPr>
              <a:t>.</a:t>
            </a:r>
            <a:endParaRPr lang="fr-FR" sz="1600" i="1" dirty="0">
              <a:solidFill>
                <a:srgbClr val="FF0000"/>
              </a:solidFill>
            </a:endParaRPr>
          </a:p>
          <a:p>
            <a:pPr marL="742950" lvl="1" indent="-285750" algn="just">
              <a:buFont typeface="Arial" panose="020B0604020202020204" pitchFamily="34" charset="0"/>
              <a:buChar char="•"/>
            </a:pPr>
            <a:r>
              <a:rPr lang="fr-FR" sz="1600" i="1" dirty="0">
                <a:solidFill>
                  <a:srgbClr val="FF0000"/>
                </a:solidFill>
              </a:rPr>
              <a:t>    Soutien aux services techniques pour des chantiers citoyens : peinture, entretien léger, mise en valeur du patrimoine local</a:t>
            </a:r>
            <a:r>
              <a:rPr lang="fr-FR" sz="1600" i="1" dirty="0" smtClean="0">
                <a:solidFill>
                  <a:srgbClr val="FF0000"/>
                </a:solidFill>
              </a:rPr>
              <a:t>.</a:t>
            </a:r>
            <a:endParaRPr lang="fr-FR" sz="1600" i="1" dirty="0">
              <a:solidFill>
                <a:srgbClr val="FF0000"/>
              </a:solidFill>
            </a:endParaRPr>
          </a:p>
          <a:p>
            <a:pPr lvl="1" algn="ctr"/>
            <a:r>
              <a:rPr lang="fr-FR" sz="1600" b="1" dirty="0" smtClean="0"/>
              <a:t>Lien </a:t>
            </a:r>
            <a:r>
              <a:rPr lang="fr-FR" sz="1600" b="1" dirty="0"/>
              <a:t>social et </a:t>
            </a:r>
            <a:r>
              <a:rPr lang="fr-FR" sz="1600" b="1" dirty="0" smtClean="0"/>
              <a:t>solidarité</a:t>
            </a:r>
            <a:endParaRPr lang="fr-FR" sz="1600" b="1" dirty="0"/>
          </a:p>
          <a:p>
            <a:pPr marL="742950" lvl="1" indent="-285750" algn="just">
              <a:buFont typeface="Arial" panose="020B0604020202020204" pitchFamily="34" charset="0"/>
              <a:buChar char="•"/>
            </a:pPr>
            <a:r>
              <a:rPr lang="fr-FR" sz="1600" i="1" dirty="0">
                <a:solidFill>
                  <a:srgbClr val="FF0000"/>
                </a:solidFill>
              </a:rPr>
              <a:t>    Aide à l’organisation d’événements culturels ou intergénérationnels (fête de quartier, goûter des anciens, etc</a:t>
            </a:r>
            <a:r>
              <a:rPr lang="fr-FR" sz="1600" i="1" dirty="0" smtClean="0">
                <a:solidFill>
                  <a:srgbClr val="FF0000"/>
                </a:solidFill>
              </a:rPr>
              <a:t>.).</a:t>
            </a:r>
            <a:endParaRPr lang="fr-FR" sz="1600" i="1" dirty="0">
              <a:solidFill>
                <a:srgbClr val="FF0000"/>
              </a:solidFill>
            </a:endParaRPr>
          </a:p>
          <a:p>
            <a:pPr marL="742950" lvl="1" indent="-285750" algn="just">
              <a:buFont typeface="Arial" panose="020B0604020202020204" pitchFamily="34" charset="0"/>
              <a:buChar char="•"/>
            </a:pPr>
            <a:r>
              <a:rPr lang="fr-FR" sz="1600" i="1" dirty="0">
                <a:solidFill>
                  <a:srgbClr val="FF0000"/>
                </a:solidFill>
              </a:rPr>
              <a:t>    Soutien à la bibliothèque municipale : rangement, accueil du public, lecture à voix haute</a:t>
            </a:r>
            <a:r>
              <a:rPr lang="fr-FR" sz="1600" i="1" dirty="0" smtClean="0">
                <a:solidFill>
                  <a:srgbClr val="FF0000"/>
                </a:solidFill>
              </a:rPr>
              <a:t>.</a:t>
            </a:r>
            <a:endParaRPr lang="fr-FR" sz="1600" i="1" dirty="0">
              <a:solidFill>
                <a:srgbClr val="FF0000"/>
              </a:solidFill>
            </a:endParaRPr>
          </a:p>
          <a:p>
            <a:pPr marL="742950" lvl="1" indent="-285750" algn="just">
              <a:buFont typeface="Arial" panose="020B0604020202020204" pitchFamily="34" charset="0"/>
              <a:buChar char="•"/>
            </a:pPr>
            <a:r>
              <a:rPr lang="fr-FR" sz="1600" i="1" dirty="0">
                <a:solidFill>
                  <a:srgbClr val="FF0000"/>
                </a:solidFill>
              </a:rPr>
              <a:t>    Participation à des maraudes ou collectes (en lien avec le CCAS) : aide logistique, </a:t>
            </a:r>
            <a:r>
              <a:rPr lang="fr-FR" sz="1600" i="1" dirty="0" smtClean="0">
                <a:solidFill>
                  <a:srgbClr val="FF0000"/>
                </a:solidFill>
              </a:rPr>
              <a:t>sensibilisation</a:t>
            </a:r>
          </a:p>
          <a:p>
            <a:pPr marL="742950" lvl="1" indent="-285750" algn="just">
              <a:buFont typeface="Arial" panose="020B0604020202020204" pitchFamily="34" charset="0"/>
              <a:buChar char="•"/>
            </a:pPr>
            <a:r>
              <a:rPr lang="fr-FR" sz="1600" i="1" dirty="0">
                <a:solidFill>
                  <a:srgbClr val="FF0000"/>
                </a:solidFill>
              </a:rPr>
              <a:t> </a:t>
            </a:r>
            <a:r>
              <a:rPr lang="fr-FR" sz="1600" i="1" dirty="0" smtClean="0">
                <a:solidFill>
                  <a:srgbClr val="FF0000"/>
                </a:solidFill>
              </a:rPr>
              <a:t>  Appel aux personnes isolées </a:t>
            </a:r>
          </a:p>
          <a:p>
            <a:pPr marL="742950" lvl="1" indent="-285750" algn="just">
              <a:buFont typeface="Arial" panose="020B0604020202020204" pitchFamily="34" charset="0"/>
              <a:buChar char="•"/>
            </a:pPr>
            <a:r>
              <a:rPr lang="fr-FR" sz="1600" i="1" dirty="0" smtClean="0">
                <a:solidFill>
                  <a:srgbClr val="FF0000"/>
                </a:solidFill>
              </a:rPr>
              <a:t>Distribution d’eau en période de plan canicule. </a:t>
            </a:r>
            <a:endParaRPr lang="fr-FR" sz="1600" i="1" dirty="0">
              <a:solidFill>
                <a:srgbClr val="FF0000"/>
              </a:solidFill>
            </a:endParaRPr>
          </a:p>
          <a:p>
            <a:pPr marL="742950" lvl="1" indent="-285750" algn="just">
              <a:buFont typeface="Arial" panose="020B0604020202020204" pitchFamily="34" charset="0"/>
              <a:buChar char="•"/>
            </a:pPr>
            <a:endParaRPr lang="fr-FR" sz="1600" i="1" dirty="0">
              <a:solidFill>
                <a:srgbClr val="FF0000"/>
              </a:solidFill>
            </a:endParaRPr>
          </a:p>
          <a:p>
            <a:pPr lvl="1" algn="ctr"/>
            <a:r>
              <a:rPr lang="fr-FR" sz="1600" b="1" dirty="0" smtClean="0"/>
              <a:t>Jeunesse</a:t>
            </a:r>
            <a:r>
              <a:rPr lang="fr-FR" sz="1600" b="1" dirty="0"/>
              <a:t>, éducation et </a:t>
            </a:r>
            <a:r>
              <a:rPr lang="fr-FR" sz="1600" b="1" dirty="0" smtClean="0"/>
              <a:t>sport</a:t>
            </a:r>
          </a:p>
          <a:p>
            <a:pPr marL="742950" lvl="1" indent="-285750" algn="just">
              <a:buFont typeface="Arial" panose="020B0604020202020204" pitchFamily="34" charset="0"/>
              <a:buChar char="•"/>
            </a:pPr>
            <a:r>
              <a:rPr lang="fr-FR" sz="1600" i="1" dirty="0">
                <a:solidFill>
                  <a:srgbClr val="FF0000"/>
                </a:solidFill>
              </a:rPr>
              <a:t>Aide animateur(</a:t>
            </a:r>
            <a:r>
              <a:rPr lang="fr-FR" sz="1600" i="1" dirty="0" err="1">
                <a:solidFill>
                  <a:srgbClr val="FF0000"/>
                </a:solidFill>
              </a:rPr>
              <a:t>rice</a:t>
            </a:r>
            <a:r>
              <a:rPr lang="fr-FR" sz="1600" i="1" dirty="0">
                <a:solidFill>
                  <a:srgbClr val="FF0000"/>
                </a:solidFill>
              </a:rPr>
              <a:t>) en accueil de </a:t>
            </a:r>
            <a:r>
              <a:rPr lang="fr-FR" sz="1600" i="1" dirty="0" smtClean="0">
                <a:solidFill>
                  <a:srgbClr val="FF0000"/>
                </a:solidFill>
              </a:rPr>
              <a:t>loisirs</a:t>
            </a:r>
            <a:endParaRPr lang="fr-FR" sz="1600" i="1" dirty="0">
              <a:solidFill>
                <a:srgbClr val="FF0000"/>
              </a:solidFill>
            </a:endParaRPr>
          </a:p>
          <a:p>
            <a:pPr marL="742950" lvl="1" indent="-285750" algn="just">
              <a:buFont typeface="Arial" panose="020B0604020202020204" pitchFamily="34" charset="0"/>
              <a:buChar char="•"/>
            </a:pPr>
            <a:r>
              <a:rPr lang="fr-FR" sz="1600" i="1" dirty="0" smtClean="0">
                <a:solidFill>
                  <a:srgbClr val="FF0000"/>
                </a:solidFill>
              </a:rPr>
              <a:t>Co-animation de temps comme les petits déjeuners citoyens</a:t>
            </a:r>
          </a:p>
          <a:p>
            <a:pPr marL="742950" lvl="1" indent="-285750" algn="just">
              <a:buFont typeface="Arial" panose="020B0604020202020204" pitchFamily="34" charset="0"/>
              <a:buChar char="•"/>
            </a:pPr>
            <a:r>
              <a:rPr lang="fr-FR" sz="1600" i="1" dirty="0" smtClean="0">
                <a:solidFill>
                  <a:srgbClr val="FF0000"/>
                </a:solidFill>
              </a:rPr>
              <a:t>Appui à l’organisation d’évènements en direction de la jeunesse </a:t>
            </a:r>
            <a:endParaRPr lang="fr-FR" sz="1600" i="1" dirty="0">
              <a:solidFill>
                <a:srgbClr val="FF0000"/>
              </a:solidFill>
            </a:endParaRPr>
          </a:p>
        </p:txBody>
      </p:sp>
    </p:spTree>
    <p:extLst>
      <p:ext uri="{BB962C8B-B14F-4D97-AF65-F5344CB8AC3E}">
        <p14:creationId xmlns:p14="http://schemas.microsoft.com/office/powerpoint/2010/main" val="52813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199" y="365125"/>
            <a:ext cx="10586987" cy="761031"/>
          </a:xfrm>
        </p:spPr>
        <p:txBody>
          <a:bodyPr>
            <a:normAutofit fontScale="90000"/>
          </a:bodyPr>
          <a:lstStyle/>
          <a:p>
            <a:r>
              <a:rPr lang="fr-FR" b="1" dirty="0" smtClean="0">
                <a:solidFill>
                  <a:srgbClr val="FF0000"/>
                </a:solidFill>
              </a:rPr>
              <a:t>Proposer des missions aux jeunes de son territoire</a:t>
            </a:r>
            <a:endParaRPr lang="fr-FR" b="1" dirty="0">
              <a:solidFill>
                <a:srgbClr val="FF0000"/>
              </a:solidFill>
            </a:endParaRPr>
          </a:p>
        </p:txBody>
      </p:sp>
      <p:sp>
        <p:nvSpPr>
          <p:cNvPr id="4" name="Espace réservé du numéro de diapositive 3"/>
          <p:cNvSpPr>
            <a:spLocks noGrp="1"/>
          </p:cNvSpPr>
          <p:nvPr>
            <p:ph type="sldNum" sz="quarter" idx="12"/>
          </p:nvPr>
        </p:nvSpPr>
        <p:spPr/>
        <p:txBody>
          <a:bodyPr/>
          <a:lstStyle/>
          <a:p>
            <a:fld id="{D50FB9C7-8F98-42B8-BD1F-E710C162C331}" type="slidenum">
              <a:rPr lang="fr-FR" smtClean="0"/>
              <a:t>12</a:t>
            </a:fld>
            <a:endParaRPr lang="fr-FR"/>
          </a:p>
        </p:txBody>
      </p:sp>
      <p:sp>
        <p:nvSpPr>
          <p:cNvPr id="7" name="Espace réservé du contenu 6"/>
          <p:cNvSpPr>
            <a:spLocks noGrp="1"/>
          </p:cNvSpPr>
          <p:nvPr>
            <p:ph idx="1"/>
          </p:nvPr>
        </p:nvSpPr>
        <p:spPr>
          <a:xfrm>
            <a:off x="992204" y="1257735"/>
            <a:ext cx="10515600" cy="4351338"/>
          </a:xfrm>
        </p:spPr>
        <p:txBody>
          <a:bodyPr>
            <a:normAutofit lnSpcReduction="10000"/>
          </a:bodyPr>
          <a:lstStyle/>
          <a:p>
            <a:pPr marL="0" indent="0">
              <a:buNone/>
            </a:pPr>
            <a:r>
              <a:rPr lang="fr-FR" dirty="0" smtClean="0">
                <a:solidFill>
                  <a:schemeClr val="bg1"/>
                </a:solidFill>
              </a:rPr>
              <a:t>Une fois publiée, une mission est visible dans un périmètre de 50 km. </a:t>
            </a:r>
          </a:p>
          <a:p>
            <a:pPr marL="0" indent="0" algn="ctr">
              <a:buNone/>
            </a:pPr>
            <a:r>
              <a:rPr lang="fr-FR" dirty="0" smtClean="0">
                <a:solidFill>
                  <a:schemeClr val="bg1"/>
                </a:solidFill>
              </a:rPr>
              <a:t>Pour favoriser l’engagement de proximité : </a:t>
            </a:r>
          </a:p>
          <a:p>
            <a:pPr algn="ctr">
              <a:buFontTx/>
              <a:buChar char="-"/>
            </a:pPr>
            <a:r>
              <a:rPr lang="fr-FR" dirty="0" smtClean="0">
                <a:solidFill>
                  <a:schemeClr val="bg1"/>
                </a:solidFill>
              </a:rPr>
              <a:t>Demander au SDJES la liste des jeunes de votre territoire; possibilité de les contacter </a:t>
            </a:r>
          </a:p>
          <a:p>
            <a:pPr algn="ctr">
              <a:buFontTx/>
              <a:buChar char="-"/>
            </a:pPr>
            <a:r>
              <a:rPr lang="fr-FR" dirty="0" smtClean="0">
                <a:solidFill>
                  <a:schemeClr val="bg1"/>
                </a:solidFill>
              </a:rPr>
              <a:t>Créer une dynamique territoriale : temps d’accueil, implication dans la vie locale, cérémonie de remise des diplômes… </a:t>
            </a:r>
          </a:p>
          <a:p>
            <a:pPr algn="ctr">
              <a:buFontTx/>
              <a:buChar char="-"/>
            </a:pPr>
            <a:r>
              <a:rPr lang="fr-FR" dirty="0" smtClean="0">
                <a:solidFill>
                  <a:schemeClr val="bg1"/>
                </a:solidFill>
              </a:rPr>
              <a:t>Proposer des temps de découverte du fonctionnement de votre structure pendant la MIG. Ex : visite des locaux, présentation des salariés/agents/bénévoles, assister à une réunion etc. </a:t>
            </a:r>
          </a:p>
          <a:p>
            <a:pPr algn="ctr">
              <a:buFontTx/>
              <a:buChar char="-"/>
            </a:pPr>
            <a:r>
              <a:rPr lang="fr-FR" dirty="0" smtClean="0">
                <a:solidFill>
                  <a:schemeClr val="bg1"/>
                </a:solidFill>
              </a:rPr>
              <a:t>Administrer les candidatures selon le lieu de résidence </a:t>
            </a:r>
          </a:p>
          <a:p>
            <a:endParaRPr lang="fr-FR" u="sng" dirty="0">
              <a:solidFill>
                <a:schemeClr val="bg1"/>
              </a:solidFill>
            </a:endParaRPr>
          </a:p>
          <a:p>
            <a:endParaRPr lang="fr-FR" u="sng" dirty="0" smtClean="0">
              <a:solidFill>
                <a:schemeClr val="bg1"/>
              </a:solidFill>
            </a:endParaRPr>
          </a:p>
          <a:p>
            <a:endParaRPr lang="fr-FR" dirty="0" smtClean="0"/>
          </a:p>
          <a:p>
            <a:endParaRPr lang="fr-FR" dirty="0"/>
          </a:p>
          <a:p>
            <a:endParaRPr lang="fr-FR" dirty="0" smtClean="0"/>
          </a:p>
        </p:txBody>
      </p:sp>
    </p:spTree>
    <p:extLst>
      <p:ext uri="{BB962C8B-B14F-4D97-AF65-F5344CB8AC3E}">
        <p14:creationId xmlns:p14="http://schemas.microsoft.com/office/powerpoint/2010/main" val="1109488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1412" y="4869590"/>
            <a:ext cx="7104293" cy="1391477"/>
          </a:xfrm>
          <a:solidFill>
            <a:schemeClr val="bg1"/>
          </a:solidFill>
        </p:spPr>
        <p:txBody>
          <a:bodyPr>
            <a:noAutofit/>
          </a:bodyPr>
          <a:lstStyle/>
          <a:p>
            <a:pPr marL="0" indent="0">
              <a:lnSpc>
                <a:spcPct val="100000"/>
              </a:lnSpc>
              <a:spcBef>
                <a:spcPts val="1500"/>
              </a:spcBef>
              <a:buNone/>
            </a:pPr>
            <a:r>
              <a:rPr lang="fr-FR" sz="2600" b="1" dirty="0" smtClean="0">
                <a:solidFill>
                  <a:srgbClr val="002060"/>
                </a:solidFill>
                <a:latin typeface="Marianne" panose="02000000000000000000" pitchFamily="2" charset="0"/>
              </a:rPr>
              <a:t>Chef de projet départemental SNU </a:t>
            </a:r>
          </a:p>
          <a:p>
            <a:pPr marL="0" indent="0">
              <a:lnSpc>
                <a:spcPct val="100000"/>
              </a:lnSpc>
              <a:spcBef>
                <a:spcPts val="1500"/>
              </a:spcBef>
              <a:buNone/>
            </a:pPr>
            <a:r>
              <a:rPr lang="fr-FR" sz="2600" dirty="0" smtClean="0">
                <a:solidFill>
                  <a:srgbClr val="FF0000"/>
                </a:solidFill>
                <a:latin typeface="Marianne" panose="02000000000000000000" pitchFamily="2" charset="0"/>
              </a:rPr>
              <a:t>Thierry BLANC</a:t>
            </a:r>
          </a:p>
          <a:p>
            <a:pPr marL="0" indent="0">
              <a:spcBef>
                <a:spcPts val="0"/>
              </a:spcBef>
              <a:buNone/>
            </a:pPr>
            <a:r>
              <a:rPr lang="fr-FR" sz="2600" u="sng" dirty="0" smtClean="0">
                <a:solidFill>
                  <a:srgbClr val="233B7D"/>
                </a:solidFill>
                <a:latin typeface="Marianne" panose="02000000000000000000" pitchFamily="2" charset="0"/>
                <a:sym typeface="Wingdings" panose="05000000000000000000" pitchFamily="2" charset="2"/>
              </a:rPr>
              <a:t> </a:t>
            </a:r>
            <a:r>
              <a:rPr lang="fr-FR" sz="2600" u="sng" dirty="0" smtClean="0">
                <a:solidFill>
                  <a:srgbClr val="233B7D"/>
                </a:solidFill>
                <a:latin typeface="Marianne" panose="02000000000000000000" pitchFamily="2" charset="0"/>
              </a:rPr>
              <a:t>thierry.blanc@ac-lyon.fr</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ZoneTexte 1"/>
          <p:cNvSpPr txBox="1"/>
          <p:nvPr/>
        </p:nvSpPr>
        <p:spPr>
          <a:xfrm>
            <a:off x="701412" y="1399409"/>
            <a:ext cx="7104293" cy="387029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1500"/>
              </a:spcBef>
              <a:spcAft>
                <a:spcPts val="0"/>
              </a:spcAft>
              <a:buClrTx/>
              <a:buSzTx/>
              <a:buFontTx/>
              <a:buNone/>
              <a:tabLst/>
              <a:defRPr/>
            </a:pPr>
            <a:r>
              <a:rPr kumimoji="0" lang="fr-FR" sz="2600" b="0" i="0" u="none" strike="noStrike" kern="1200" cap="none" spc="0" normalizeH="0" baseline="0" noProof="0" dirty="0" smtClean="0">
                <a:ln>
                  <a:noFill/>
                </a:ln>
                <a:solidFill>
                  <a:srgbClr val="FF0000"/>
                </a:solidFill>
                <a:effectLst/>
                <a:uLnTx/>
                <a:uFillTx/>
                <a:latin typeface="Marianne" panose="02000000000000000000" pitchFamily="2" charset="0"/>
                <a:ea typeface="+mn-ea"/>
                <a:cs typeface="+mn-cs"/>
              </a:rPr>
              <a:t>Service Départemental à l’Engagement, à la Jeunesse et aux Sports (SDJES du Rhône)</a:t>
            </a:r>
          </a:p>
          <a:p>
            <a:pPr marL="0" marR="0" lvl="0" indent="0" algn="l" defTabSz="914400" rtl="0" eaLnBrk="1" fontAlgn="auto" latinLnBrk="0" hangingPunct="1">
              <a:lnSpc>
                <a:spcPct val="100000"/>
              </a:lnSpc>
              <a:spcBef>
                <a:spcPts val="1500"/>
              </a:spcBef>
              <a:spcAft>
                <a:spcPts val="0"/>
              </a:spcAft>
              <a:buClrTx/>
              <a:buSzTx/>
              <a:buFontTx/>
              <a:buNone/>
              <a:tabLst/>
              <a:defRPr/>
            </a:pPr>
            <a:r>
              <a:rPr lang="fr-FR" sz="2600" dirty="0" smtClean="0">
                <a:solidFill>
                  <a:srgbClr val="FF0000"/>
                </a:solidFill>
                <a:latin typeface="Marianne" panose="02000000000000000000" pitchFamily="2" charset="0"/>
                <a:hlinkClick r:id="rId2"/>
              </a:rPr>
              <a:t>Ce.sdjes69.snu@ac-lyon.fr</a:t>
            </a:r>
            <a:r>
              <a:rPr lang="fr-FR" sz="2600" dirty="0" smtClean="0">
                <a:solidFill>
                  <a:srgbClr val="FF0000"/>
                </a:solidFill>
                <a:latin typeface="Marianne" panose="02000000000000000000" pitchFamily="2" charset="0"/>
              </a:rPr>
              <a:t> </a:t>
            </a:r>
          </a:p>
          <a:p>
            <a:pPr marL="0" marR="0" lvl="0" indent="0" algn="l" defTabSz="914400" rtl="0" eaLnBrk="1" fontAlgn="auto" latinLnBrk="0" hangingPunct="1">
              <a:lnSpc>
                <a:spcPct val="100000"/>
              </a:lnSpc>
              <a:spcBef>
                <a:spcPts val="1500"/>
              </a:spcBef>
              <a:spcAft>
                <a:spcPts val="0"/>
              </a:spcAft>
              <a:buClrTx/>
              <a:buSzTx/>
              <a:buFontTx/>
              <a:buNone/>
              <a:tabLst/>
              <a:defRPr/>
            </a:pPr>
            <a:r>
              <a:rPr kumimoji="0" lang="fr-FR" sz="2600" b="1" i="0" u="none" strike="noStrike" kern="1200" cap="none" spc="0" normalizeH="0" baseline="0" noProof="0" dirty="0" smtClean="0">
                <a:ln>
                  <a:noFill/>
                </a:ln>
                <a:solidFill>
                  <a:srgbClr val="002060"/>
                </a:solidFill>
                <a:effectLst/>
                <a:uLnTx/>
                <a:uFillTx/>
                <a:latin typeface="Marianne" panose="02000000000000000000" pitchFamily="2" charset="0"/>
                <a:ea typeface="+mn-ea"/>
                <a:cs typeface="+mn-cs"/>
              </a:rPr>
              <a:t>Référente SNU Rhône </a:t>
            </a:r>
          </a:p>
          <a:p>
            <a:pPr marL="0" marR="0" lvl="0" indent="0" algn="l" defTabSz="914400" rtl="0" eaLnBrk="1" fontAlgn="auto" latinLnBrk="0" hangingPunct="1">
              <a:lnSpc>
                <a:spcPct val="100000"/>
              </a:lnSpc>
              <a:spcBef>
                <a:spcPts val="1500"/>
              </a:spcBef>
              <a:spcAft>
                <a:spcPts val="0"/>
              </a:spcAft>
              <a:buClrTx/>
              <a:buSzTx/>
              <a:buFontTx/>
              <a:buNone/>
              <a:tabLst/>
              <a:defRPr/>
            </a:pPr>
            <a:r>
              <a:rPr kumimoji="0" lang="fr-FR" sz="2600" b="0" i="0" u="none" strike="noStrike" kern="1200" cap="none" spc="0" normalizeH="0" baseline="0" noProof="0" dirty="0" smtClean="0">
                <a:ln>
                  <a:noFill/>
                </a:ln>
                <a:solidFill>
                  <a:srgbClr val="FF0000"/>
                </a:solidFill>
                <a:effectLst/>
                <a:uLnTx/>
                <a:uFillTx/>
                <a:latin typeface="Marianne" panose="02000000000000000000" pitchFamily="2" charset="0"/>
                <a:ea typeface="+mn-ea"/>
                <a:cs typeface="+mn-cs"/>
              </a:rPr>
              <a:t>Clémentine </a:t>
            </a:r>
            <a:r>
              <a:rPr kumimoji="0" lang="fr-FR" sz="2600" b="0" i="0" u="none" strike="noStrike" kern="1200" cap="none" spc="0" normalizeH="0" baseline="0" noProof="0" dirty="0">
                <a:ln>
                  <a:noFill/>
                </a:ln>
                <a:solidFill>
                  <a:srgbClr val="FF0000"/>
                </a:solidFill>
                <a:effectLst/>
                <a:uLnTx/>
                <a:uFillTx/>
                <a:latin typeface="Marianne" panose="02000000000000000000" pitchFamily="2" charset="0"/>
                <a:ea typeface="+mn-ea"/>
                <a:cs typeface="+mn-cs"/>
              </a:rPr>
              <a:t>DESORMEAU,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600" b="0" i="0" u="none" strike="noStrike" kern="1200" cap="none" spc="0" normalizeH="0" baseline="0" noProof="0" dirty="0">
                <a:ln>
                  <a:noFill/>
                </a:ln>
                <a:solidFill>
                  <a:srgbClr val="233B7D"/>
                </a:solidFill>
                <a:effectLst/>
                <a:uLnTx/>
                <a:uFillTx/>
                <a:latin typeface="Marianne" panose="02000000000000000000" pitchFamily="2" charset="0"/>
                <a:ea typeface="+mn-ea"/>
                <a:cs typeface="+mn-cs"/>
                <a:sym typeface="Wingdings" panose="05000000000000000000" pitchFamily="2" charset="2"/>
              </a:rPr>
              <a:t> </a:t>
            </a:r>
            <a:r>
              <a:rPr kumimoji="0" lang="fr-FR" sz="2600" b="0" i="0" u="none" strike="noStrike" kern="1200" cap="none" spc="0" normalizeH="0" baseline="0" noProof="0" dirty="0" smtClean="0">
                <a:ln>
                  <a:noFill/>
                </a:ln>
                <a:solidFill>
                  <a:srgbClr val="233B7D"/>
                </a:solidFill>
                <a:effectLst/>
                <a:uLnTx/>
                <a:uFillTx/>
                <a:latin typeface="Marianne" panose="02000000000000000000" pitchFamily="2" charset="0"/>
                <a:ea typeface="+mn-ea"/>
                <a:cs typeface="+mn-cs"/>
              </a:rPr>
              <a:t>06 </a:t>
            </a:r>
            <a:r>
              <a:rPr kumimoji="0" lang="fr-FR" sz="2600" b="0" i="0" u="none" strike="noStrike" kern="1200" cap="none" spc="0" normalizeH="0" baseline="0" noProof="0" dirty="0">
                <a:ln>
                  <a:noFill/>
                </a:ln>
                <a:solidFill>
                  <a:srgbClr val="233B7D"/>
                </a:solidFill>
                <a:effectLst/>
                <a:uLnTx/>
                <a:uFillTx/>
                <a:latin typeface="Marianne" panose="02000000000000000000" pitchFamily="2" charset="0"/>
                <a:ea typeface="+mn-ea"/>
                <a:cs typeface="+mn-cs"/>
              </a:rPr>
              <a:t>88 25 72 66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600" b="0" i="0" u="sng" strike="noStrike" kern="1200" cap="none" spc="0" normalizeH="0" baseline="0" noProof="0" dirty="0">
                <a:ln>
                  <a:noFill/>
                </a:ln>
                <a:solidFill>
                  <a:srgbClr val="233B7D"/>
                </a:solidFill>
                <a:effectLst/>
                <a:uLnTx/>
                <a:uFillTx/>
                <a:latin typeface="Marianne" panose="02000000000000000000" pitchFamily="2" charset="0"/>
                <a:ea typeface="+mn-ea"/>
                <a:cs typeface="+mn-cs"/>
                <a:sym typeface="Wingdings" panose="05000000000000000000" pitchFamily="2" charset="2"/>
              </a:rPr>
              <a:t> </a:t>
            </a:r>
            <a:r>
              <a:rPr kumimoji="0" lang="fr-FR" sz="2600" b="0" i="0" u="sng" strike="noStrike" kern="1200" cap="none" spc="0" normalizeH="0" baseline="0" noProof="0" dirty="0" smtClean="0">
                <a:ln>
                  <a:noFill/>
                </a:ln>
                <a:solidFill>
                  <a:srgbClr val="233B7D"/>
                </a:solidFill>
                <a:effectLst/>
                <a:uLnTx/>
                <a:uFillTx/>
                <a:latin typeface="Marianne" panose="02000000000000000000" pitchFamily="2" charset="0"/>
                <a:ea typeface="+mn-ea"/>
                <a:cs typeface="+mn-cs"/>
              </a:rPr>
              <a:t>clementine.desormeau-bedot@ac-lyon.fr</a:t>
            </a:r>
            <a:endParaRPr kumimoji="0" lang="fr-FR" sz="2600" b="0" i="0" u="sng" strike="noStrike" kern="1200" cap="none" spc="0" normalizeH="0" baseline="0" noProof="0" dirty="0">
              <a:ln>
                <a:noFill/>
              </a:ln>
              <a:solidFill>
                <a:srgbClr val="233B7D"/>
              </a:solidFill>
              <a:effectLst/>
              <a:uLnTx/>
              <a:uFillTx/>
              <a:latin typeface="Marianne" panose="02000000000000000000" pitchFamily="2" charset="0"/>
              <a:ea typeface="+mn-ea"/>
              <a:cs typeface="+mn-cs"/>
            </a:endParaRPr>
          </a:p>
        </p:txBody>
      </p:sp>
      <p:sp>
        <p:nvSpPr>
          <p:cNvPr id="5" name="ZoneTexte 4"/>
          <p:cNvSpPr txBox="1"/>
          <p:nvPr/>
        </p:nvSpPr>
        <p:spPr>
          <a:xfrm>
            <a:off x="-206829" y="83467"/>
            <a:ext cx="1219200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200" b="1" i="0" u="none" strike="noStrike" kern="1200" cap="none" spc="0" normalizeH="0" baseline="0" noProof="0" dirty="0">
                <a:ln>
                  <a:noFill/>
                </a:ln>
                <a:solidFill>
                  <a:srgbClr val="FF0000"/>
                </a:solidFill>
                <a:effectLst/>
                <a:uLnTx/>
                <a:uFillTx/>
                <a:latin typeface="Marianne" panose="02000000000000000000" pitchFamily="2" charset="0"/>
                <a:ea typeface="+mn-ea"/>
                <a:cs typeface="+mn-cs"/>
              </a:rPr>
              <a:t>Contacts </a:t>
            </a:r>
            <a:r>
              <a:rPr kumimoji="0" lang="fr-FR" sz="4200" b="1" i="0" u="none" strike="noStrike" kern="1200" cap="none" spc="0" normalizeH="0" baseline="0" noProof="0" dirty="0" smtClean="0">
                <a:ln>
                  <a:noFill/>
                </a:ln>
                <a:solidFill>
                  <a:srgbClr val="FF0000"/>
                </a:solidFill>
                <a:effectLst/>
                <a:uLnTx/>
                <a:uFillTx/>
                <a:latin typeface="Marianne" panose="02000000000000000000" pitchFamily="2" charset="0"/>
                <a:ea typeface="+mn-ea"/>
                <a:cs typeface="+mn-cs"/>
              </a:rPr>
              <a:t>utiles</a:t>
            </a:r>
            <a:endParaRPr kumimoji="0" lang="fr-FR" sz="4200" b="1" i="0" u="none" strike="noStrike" kern="1200" cap="none" spc="0" normalizeH="0" baseline="0" noProof="0" dirty="0">
              <a:ln>
                <a:noFill/>
              </a:ln>
              <a:solidFill>
                <a:srgbClr val="FF0000"/>
              </a:solidFill>
              <a:effectLst/>
              <a:uLnTx/>
              <a:uFillTx/>
              <a:latin typeface="Marianne" panose="02000000000000000000" pitchFamily="2" charset="0"/>
              <a:ea typeface="+mn-ea"/>
              <a:cs typeface="+mn-cs"/>
            </a:endParaRPr>
          </a:p>
        </p:txBody>
      </p:sp>
    </p:spTree>
    <p:extLst>
      <p:ext uri="{BB962C8B-B14F-4D97-AF65-F5344CB8AC3E}">
        <p14:creationId xmlns:p14="http://schemas.microsoft.com/office/powerpoint/2010/main" val="2562897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D50FB9C7-8F98-42B8-BD1F-E710C162C331}" type="slidenum">
              <a:rPr lang="fr-FR" smtClean="0"/>
              <a:t>2</a:t>
            </a:fld>
            <a:endParaRPr lang="fr-FR"/>
          </a:p>
        </p:txBody>
      </p:sp>
      <p:pic>
        <p:nvPicPr>
          <p:cNvPr id="7" name="Image 6"/>
          <p:cNvPicPr>
            <a:picLocks noChangeAspect="1"/>
          </p:cNvPicPr>
          <p:nvPr/>
        </p:nvPicPr>
        <p:blipFill>
          <a:blip r:embed="rId3"/>
          <a:stretch>
            <a:fillRect/>
          </a:stretch>
        </p:blipFill>
        <p:spPr>
          <a:xfrm>
            <a:off x="1949162" y="85869"/>
            <a:ext cx="7795202" cy="2250441"/>
          </a:xfrm>
          <a:prstGeom prst="rect">
            <a:avLst/>
          </a:prstGeom>
        </p:spPr>
      </p:pic>
      <p:sp>
        <p:nvSpPr>
          <p:cNvPr id="9" name="Espace réservé du contenu 8"/>
          <p:cNvSpPr>
            <a:spLocks noGrp="1"/>
          </p:cNvSpPr>
          <p:nvPr>
            <p:ph idx="1"/>
          </p:nvPr>
        </p:nvSpPr>
        <p:spPr>
          <a:xfrm>
            <a:off x="331487" y="2505928"/>
            <a:ext cx="5515276" cy="4032984"/>
          </a:xfrm>
          <a:ln>
            <a:solidFill>
              <a:schemeClr val="bg1"/>
            </a:solidFill>
          </a:ln>
        </p:spPr>
        <p:txBody>
          <a:bodyPr>
            <a:normAutofit fontScale="92500" lnSpcReduction="10000"/>
          </a:bodyPr>
          <a:lstStyle/>
          <a:p>
            <a:pPr>
              <a:buFont typeface="Wingdings" panose="05000000000000000000" pitchFamily="2" charset="2"/>
              <a:buChar char="ü"/>
            </a:pPr>
            <a:r>
              <a:rPr lang="fr-FR" b="1" dirty="0" smtClean="0">
                <a:solidFill>
                  <a:srgbClr val="FF0000"/>
                </a:solidFill>
                <a:effectLst>
                  <a:outerShdw blurRad="38100" dist="38100" dir="2700000" algn="tl">
                    <a:srgbClr val="000000">
                      <a:alpha val="43137"/>
                    </a:srgbClr>
                  </a:outerShdw>
                </a:effectLst>
              </a:rPr>
              <a:t>Un parcours d’engagement civique et citoyen</a:t>
            </a:r>
          </a:p>
          <a:p>
            <a:pPr marL="0" indent="0">
              <a:buNone/>
            </a:pPr>
            <a:r>
              <a:rPr lang="fr-FR" b="1" dirty="0" smtClean="0">
                <a:solidFill>
                  <a:schemeClr val="bg1"/>
                </a:solidFill>
              </a:rPr>
              <a:t>- </a:t>
            </a:r>
            <a:r>
              <a:rPr lang="fr-FR" dirty="0" smtClean="0">
                <a:solidFill>
                  <a:schemeClr val="bg1"/>
                </a:solidFill>
              </a:rPr>
              <a:t>S’adresse à tous les jeunes français de  </a:t>
            </a:r>
            <a:r>
              <a:rPr lang="fr-FR" b="1" dirty="0" smtClean="0">
                <a:solidFill>
                  <a:schemeClr val="accent1">
                    <a:lumMod val="40000"/>
                    <a:lumOff val="60000"/>
                  </a:schemeClr>
                </a:solidFill>
              </a:rPr>
              <a:t>15 à 17 </a:t>
            </a:r>
            <a:r>
              <a:rPr lang="fr-FR" dirty="0" smtClean="0">
                <a:solidFill>
                  <a:schemeClr val="bg1"/>
                </a:solidFill>
              </a:rPr>
              <a:t>ans </a:t>
            </a:r>
            <a:r>
              <a:rPr lang="fr-FR" u="sng" dirty="0" smtClean="0">
                <a:solidFill>
                  <a:schemeClr val="bg1"/>
                </a:solidFill>
              </a:rPr>
              <a:t>sur la base du volontariat</a:t>
            </a:r>
          </a:p>
          <a:p>
            <a:pPr>
              <a:buFontTx/>
              <a:buChar char="-"/>
            </a:pPr>
            <a:r>
              <a:rPr lang="fr-FR" dirty="0" smtClean="0">
                <a:solidFill>
                  <a:schemeClr val="bg1"/>
                </a:solidFill>
              </a:rPr>
              <a:t>Pour bâtir une société de l’engagement, fondée sur la cohésion nationale</a:t>
            </a:r>
          </a:p>
          <a:p>
            <a:pPr>
              <a:buFontTx/>
              <a:buChar char="-"/>
            </a:pPr>
            <a:r>
              <a:rPr lang="fr-FR" dirty="0" smtClean="0">
                <a:solidFill>
                  <a:schemeClr val="bg1"/>
                </a:solidFill>
              </a:rPr>
              <a:t>Piloté par la Direction des Services Départementaux de l’Education Nationale (SDJES 69)</a:t>
            </a:r>
          </a:p>
          <a:p>
            <a:pPr marL="0" indent="0">
              <a:buNone/>
            </a:pPr>
            <a:endParaRPr lang="fr-FR" b="1" dirty="0">
              <a:solidFill>
                <a:schemeClr val="bg1"/>
              </a:solidFill>
              <a:effectLst>
                <a:outerShdw blurRad="38100" dist="38100" dir="2700000" algn="tl">
                  <a:srgbClr val="000000">
                    <a:alpha val="43137"/>
                  </a:srgbClr>
                </a:outerShdw>
              </a:effectLst>
            </a:endParaRPr>
          </a:p>
        </p:txBody>
      </p:sp>
      <p:sp>
        <p:nvSpPr>
          <p:cNvPr id="10" name="Espace réservé du contenu 8"/>
          <p:cNvSpPr txBox="1">
            <a:spLocks/>
          </p:cNvSpPr>
          <p:nvPr/>
        </p:nvSpPr>
        <p:spPr>
          <a:xfrm>
            <a:off x="6206691" y="2505928"/>
            <a:ext cx="5631348" cy="4032984"/>
          </a:xfrm>
          <a:prstGeom prst="rect">
            <a:avLst/>
          </a:prstGeom>
          <a:ln w="15875">
            <a:solidFill>
              <a:schemeClr val="bg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fr-FR" b="1" dirty="0" smtClean="0">
                <a:solidFill>
                  <a:srgbClr val="FF0000"/>
                </a:solidFill>
                <a:effectLst>
                  <a:outerShdw blurRad="38100" dist="38100" dir="2700000" algn="tl">
                    <a:srgbClr val="000000">
                      <a:alpha val="43137"/>
                    </a:srgbClr>
                  </a:outerShdw>
                </a:effectLst>
              </a:rPr>
              <a:t>Les enjeux pour susciter des jeunes acteurs de leur citoyenneté</a:t>
            </a:r>
          </a:p>
          <a:p>
            <a:pPr>
              <a:buFontTx/>
              <a:buChar char="-"/>
            </a:pPr>
            <a:r>
              <a:rPr lang="fr-FR" b="1" dirty="0" smtClean="0">
                <a:solidFill>
                  <a:schemeClr val="accent1">
                    <a:lumMod val="60000"/>
                    <a:lumOff val="40000"/>
                  </a:schemeClr>
                </a:solidFill>
              </a:rPr>
              <a:t>Faire vivre </a:t>
            </a:r>
            <a:r>
              <a:rPr lang="fr-FR" dirty="0" smtClean="0">
                <a:solidFill>
                  <a:schemeClr val="bg1"/>
                </a:solidFill>
              </a:rPr>
              <a:t>les valeurs républicaines </a:t>
            </a:r>
          </a:p>
          <a:p>
            <a:pPr>
              <a:buFontTx/>
              <a:buChar char="-"/>
            </a:pPr>
            <a:r>
              <a:rPr lang="fr-FR" b="1" dirty="0" smtClean="0">
                <a:solidFill>
                  <a:schemeClr val="accent1">
                    <a:lumMod val="40000"/>
                    <a:lumOff val="60000"/>
                  </a:schemeClr>
                </a:solidFill>
              </a:rPr>
              <a:t>R</a:t>
            </a:r>
            <a:r>
              <a:rPr lang="fr-FR" b="1" dirty="0" smtClean="0">
                <a:solidFill>
                  <a:schemeClr val="accent1">
                    <a:lumMod val="60000"/>
                    <a:lumOff val="40000"/>
                  </a:schemeClr>
                </a:solidFill>
              </a:rPr>
              <a:t>enforcer </a:t>
            </a:r>
            <a:r>
              <a:rPr lang="fr-FR" dirty="0" smtClean="0">
                <a:solidFill>
                  <a:schemeClr val="bg1"/>
                </a:solidFill>
              </a:rPr>
              <a:t>la cohésion nationale</a:t>
            </a:r>
          </a:p>
          <a:p>
            <a:pPr>
              <a:buFontTx/>
              <a:buChar char="-"/>
            </a:pPr>
            <a:r>
              <a:rPr lang="fr-FR" b="1" dirty="0" smtClean="0">
                <a:solidFill>
                  <a:schemeClr val="accent1">
                    <a:lumMod val="40000"/>
                    <a:lumOff val="60000"/>
                  </a:schemeClr>
                </a:solidFill>
              </a:rPr>
              <a:t>Développer </a:t>
            </a:r>
            <a:r>
              <a:rPr lang="fr-FR" dirty="0" smtClean="0">
                <a:solidFill>
                  <a:schemeClr val="bg1"/>
                </a:solidFill>
              </a:rPr>
              <a:t>une culture de l’engagement et le sens de l’IG chez les jeunes</a:t>
            </a:r>
          </a:p>
          <a:p>
            <a:pPr>
              <a:buFontTx/>
              <a:buChar char="-"/>
            </a:pPr>
            <a:r>
              <a:rPr lang="fr-FR" b="1" dirty="0" smtClean="0">
                <a:solidFill>
                  <a:schemeClr val="accent1">
                    <a:lumMod val="40000"/>
                    <a:lumOff val="60000"/>
                  </a:schemeClr>
                </a:solidFill>
              </a:rPr>
              <a:t>Accompagner</a:t>
            </a:r>
            <a:r>
              <a:rPr lang="fr-FR" dirty="0" smtClean="0">
                <a:solidFill>
                  <a:schemeClr val="bg1"/>
                </a:solidFill>
              </a:rPr>
              <a:t> l’insertion sociale et professionnelle des jeunes</a:t>
            </a:r>
          </a:p>
          <a:p>
            <a:pPr>
              <a:buFontTx/>
              <a:buChar char="-"/>
            </a:pPr>
            <a:r>
              <a:rPr lang="fr-FR" b="1" dirty="0" smtClean="0">
                <a:solidFill>
                  <a:schemeClr val="accent1">
                    <a:lumMod val="40000"/>
                    <a:lumOff val="60000"/>
                  </a:schemeClr>
                </a:solidFill>
              </a:rPr>
              <a:t>Renforcer</a:t>
            </a:r>
            <a:r>
              <a:rPr lang="fr-FR" b="1" dirty="0" smtClean="0">
                <a:solidFill>
                  <a:schemeClr val="bg1"/>
                </a:solidFill>
              </a:rPr>
              <a:t> </a:t>
            </a:r>
            <a:r>
              <a:rPr lang="fr-FR" dirty="0" smtClean="0">
                <a:solidFill>
                  <a:schemeClr val="bg1"/>
                </a:solidFill>
              </a:rPr>
              <a:t>la responsabilité et l’autonomie des jeunes</a:t>
            </a:r>
            <a:endParaRPr lang="fr-FR" dirty="0" smtClean="0">
              <a:solidFill>
                <a:schemeClr val="accent1">
                  <a:lumMod val="40000"/>
                  <a:lumOff val="60000"/>
                </a:schemeClr>
              </a:solidFill>
            </a:endParaRPr>
          </a:p>
          <a:p>
            <a:pPr marL="0" indent="0">
              <a:buFont typeface="Arial" panose="020B0604020202020204" pitchFamily="34" charset="0"/>
              <a:buNone/>
            </a:pPr>
            <a:endParaRPr lang="fr-FR"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520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contenu 8"/>
          <p:cNvSpPr txBox="1">
            <a:spLocks/>
          </p:cNvSpPr>
          <p:nvPr/>
        </p:nvSpPr>
        <p:spPr>
          <a:xfrm>
            <a:off x="565925" y="1691148"/>
            <a:ext cx="5207268" cy="4528176"/>
          </a:xfrm>
          <a:prstGeom prst="rect">
            <a:avLst/>
          </a:prstGeom>
          <a:solidFill>
            <a:schemeClr val="bg1"/>
          </a:solidFill>
          <a:ln w="15875">
            <a:solidFill>
              <a:schemeClr val="bg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b="1" dirty="0" smtClean="0">
                <a:solidFill>
                  <a:schemeClr val="accent5">
                    <a:lumMod val="50000"/>
                  </a:schemeClr>
                </a:solidFill>
                <a:effectLst>
                  <a:outerShdw blurRad="38100" dist="38100" dir="2700000" algn="tl">
                    <a:srgbClr val="000000">
                      <a:alpha val="43137"/>
                    </a:srgbClr>
                  </a:outerShdw>
                </a:effectLst>
              </a:rPr>
              <a:t>Etape 1</a:t>
            </a:r>
          </a:p>
          <a:p>
            <a:pPr marL="0" indent="0">
              <a:buFont typeface="Arial" panose="020B0604020202020204" pitchFamily="34" charset="0"/>
              <a:buNone/>
            </a:pPr>
            <a:r>
              <a:rPr lang="fr-FR" b="1" dirty="0" smtClean="0">
                <a:solidFill>
                  <a:srgbClr val="FF0000"/>
                </a:solidFill>
                <a:effectLst>
                  <a:outerShdw blurRad="38100" dist="38100" dir="2700000" algn="tl">
                    <a:srgbClr val="000000">
                      <a:alpha val="43137"/>
                    </a:srgbClr>
                  </a:outerShdw>
                </a:effectLst>
              </a:rPr>
              <a:t>Prend la forme d’un séjour de cohésion ou d’une classe engagée</a:t>
            </a:r>
          </a:p>
          <a:p>
            <a:pPr>
              <a:buFont typeface="Wingdings" panose="05000000000000000000" pitchFamily="2" charset="2"/>
              <a:buChar char="ü"/>
            </a:pPr>
            <a:r>
              <a:rPr lang="fr-FR" b="1" dirty="0" smtClean="0">
                <a:solidFill>
                  <a:srgbClr val="FF0000"/>
                </a:solidFill>
                <a:effectLst>
                  <a:outerShdw blurRad="38100" dist="38100" dir="2700000" algn="tl">
                    <a:srgbClr val="000000">
                      <a:alpha val="43137"/>
                    </a:srgbClr>
                  </a:outerShdw>
                </a:effectLst>
              </a:rPr>
              <a:t> </a:t>
            </a:r>
            <a:r>
              <a:rPr lang="fr-FR" dirty="0" smtClean="0">
                <a:solidFill>
                  <a:srgbClr val="FF0000"/>
                </a:solidFill>
                <a:effectLst>
                  <a:outerShdw blurRad="38100" dist="38100" dir="2700000" algn="tl">
                    <a:srgbClr val="000000">
                      <a:alpha val="43137"/>
                    </a:srgbClr>
                  </a:outerShdw>
                </a:effectLst>
              </a:rPr>
              <a:t>séjour collectif avec hébergement</a:t>
            </a:r>
          </a:p>
          <a:p>
            <a:pPr>
              <a:buFont typeface="Wingdings" panose="05000000000000000000" pitchFamily="2" charset="2"/>
              <a:buChar char="ü"/>
            </a:pPr>
            <a:r>
              <a:rPr lang="fr-FR" dirty="0" smtClean="0">
                <a:solidFill>
                  <a:srgbClr val="FF0000"/>
                </a:solidFill>
                <a:effectLst>
                  <a:outerShdw blurRad="38100" dist="38100" dir="2700000" algn="tl">
                    <a:srgbClr val="000000">
                      <a:alpha val="43137"/>
                    </a:srgbClr>
                  </a:outerShdw>
                </a:effectLst>
              </a:rPr>
              <a:t>12 jours</a:t>
            </a:r>
          </a:p>
          <a:p>
            <a:pPr>
              <a:buFont typeface="Wingdings" panose="05000000000000000000" pitchFamily="2" charset="2"/>
              <a:buChar char="ü"/>
            </a:pPr>
            <a:r>
              <a:rPr lang="fr-FR" dirty="0" smtClean="0">
                <a:solidFill>
                  <a:srgbClr val="FF0000"/>
                </a:solidFill>
                <a:effectLst>
                  <a:outerShdw blurRad="38100" dist="38100" dir="2700000" algn="tl">
                    <a:srgbClr val="000000">
                      <a:alpha val="43137"/>
                    </a:srgbClr>
                  </a:outerShdw>
                </a:effectLst>
              </a:rPr>
              <a:t>En dehors du département</a:t>
            </a:r>
          </a:p>
          <a:p>
            <a:pPr>
              <a:buFont typeface="Wingdings" panose="05000000000000000000" pitchFamily="2" charset="2"/>
              <a:buChar char="ü"/>
            </a:pPr>
            <a:r>
              <a:rPr lang="fr-FR" dirty="0" smtClean="0">
                <a:solidFill>
                  <a:srgbClr val="FF0000"/>
                </a:solidFill>
                <a:effectLst>
                  <a:outerShdw blurRad="38100" dist="38100" dir="2700000" algn="tl">
                    <a:srgbClr val="000000">
                      <a:alpha val="43137"/>
                    </a:srgbClr>
                  </a:outerShdw>
                </a:effectLst>
              </a:rPr>
              <a:t>Programme pédagogique et contenus des activités guidés par un cadrage national avec des partenaires</a:t>
            </a:r>
          </a:p>
          <a:p>
            <a:pPr marL="0" indent="0">
              <a:buNone/>
            </a:pPr>
            <a:endParaRPr lang="fr-FR" b="1" dirty="0" smtClean="0">
              <a:solidFill>
                <a:srgbClr val="FF0000"/>
              </a:solidFill>
              <a:effectLst>
                <a:outerShdw blurRad="38100" dist="38100" dir="2700000" algn="tl">
                  <a:srgbClr val="000000">
                    <a:alpha val="43137"/>
                  </a:srgbClr>
                </a:outerShdw>
              </a:effectLst>
            </a:endParaRPr>
          </a:p>
          <a:p>
            <a:pPr marL="0" indent="0">
              <a:buFont typeface="Arial" panose="020B0604020202020204" pitchFamily="34" charset="0"/>
              <a:buNone/>
            </a:pPr>
            <a:endParaRPr lang="fr-FR" b="1" dirty="0" smtClean="0">
              <a:solidFill>
                <a:schemeClr val="accent1">
                  <a:lumMod val="40000"/>
                  <a:lumOff val="60000"/>
                </a:schemeClr>
              </a:solidFill>
            </a:endParaRPr>
          </a:p>
          <a:p>
            <a:pPr marL="0" indent="0">
              <a:buFont typeface="Arial" panose="020B0604020202020204" pitchFamily="34" charset="0"/>
              <a:buNone/>
            </a:pPr>
            <a:endParaRPr lang="fr-FR" b="1" dirty="0">
              <a:solidFill>
                <a:schemeClr val="bg1"/>
              </a:solidFill>
              <a:effectLst>
                <a:outerShdw blurRad="38100" dist="38100" dir="2700000" algn="tl">
                  <a:srgbClr val="000000">
                    <a:alpha val="43137"/>
                  </a:srgbClr>
                </a:outerShdw>
              </a:effectLst>
            </a:endParaRPr>
          </a:p>
        </p:txBody>
      </p:sp>
      <p:sp>
        <p:nvSpPr>
          <p:cNvPr id="7" name="Espace réservé du contenu 8"/>
          <p:cNvSpPr txBox="1">
            <a:spLocks/>
          </p:cNvSpPr>
          <p:nvPr/>
        </p:nvSpPr>
        <p:spPr>
          <a:xfrm>
            <a:off x="6219696" y="1691148"/>
            <a:ext cx="5803189" cy="4596733"/>
          </a:xfrm>
          <a:prstGeom prst="rect">
            <a:avLst/>
          </a:prstGeom>
          <a:solidFill>
            <a:schemeClr val="bg1"/>
          </a:solidFill>
          <a:ln w="15875">
            <a:solidFill>
              <a:schemeClr val="bg1"/>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b="1" dirty="0" smtClean="0">
                <a:solidFill>
                  <a:schemeClr val="accent5">
                    <a:lumMod val="50000"/>
                  </a:schemeClr>
                </a:solidFill>
                <a:effectLst>
                  <a:outerShdw blurRad="38100" dist="38100" dir="2700000" algn="tl">
                    <a:srgbClr val="000000">
                      <a:alpha val="43137"/>
                    </a:srgbClr>
                  </a:outerShdw>
                </a:effectLst>
              </a:rPr>
              <a:t>Etape 2 (facultative)</a:t>
            </a:r>
          </a:p>
          <a:p>
            <a:pPr marL="0" indent="0">
              <a:buFont typeface="Arial" panose="020B0604020202020204" pitchFamily="34" charset="0"/>
              <a:buNone/>
            </a:pPr>
            <a:r>
              <a:rPr lang="fr-FR" b="1" dirty="0" smtClean="0">
                <a:solidFill>
                  <a:srgbClr val="FF0000"/>
                </a:solidFill>
                <a:effectLst>
                  <a:outerShdw blurRad="38100" dist="38100" dir="2700000" algn="tl">
                    <a:srgbClr val="000000">
                      <a:alpha val="43137"/>
                    </a:srgbClr>
                  </a:outerShdw>
                </a:effectLst>
              </a:rPr>
              <a:t>Mission d’Intérêt Général (MIG) de 84h au sein d’une ou plusieurs structure </a:t>
            </a:r>
          </a:p>
          <a:p>
            <a:pPr>
              <a:buFont typeface="Wingdings" panose="05000000000000000000" pitchFamily="2" charset="2"/>
              <a:buChar char="ü"/>
            </a:pPr>
            <a:r>
              <a:rPr lang="fr-FR" b="1" dirty="0" smtClean="0">
                <a:solidFill>
                  <a:srgbClr val="FF0000"/>
                </a:solidFill>
                <a:effectLst>
                  <a:outerShdw blurRad="38100" dist="38100" dir="2700000" algn="tl">
                    <a:srgbClr val="000000">
                      <a:alpha val="43137"/>
                    </a:srgbClr>
                  </a:outerShdw>
                </a:effectLst>
              </a:rPr>
              <a:t> </a:t>
            </a:r>
            <a:r>
              <a:rPr lang="fr-FR" dirty="0" smtClean="0">
                <a:solidFill>
                  <a:srgbClr val="FF0000"/>
                </a:solidFill>
                <a:effectLst>
                  <a:outerShdw blurRad="38100" dist="38100" dir="2700000" algn="tl">
                    <a:srgbClr val="000000">
                      <a:alpha val="43137"/>
                    </a:srgbClr>
                  </a:outerShdw>
                </a:effectLst>
              </a:rPr>
              <a:t>Engagement bénévole </a:t>
            </a:r>
          </a:p>
          <a:p>
            <a:pPr>
              <a:buFont typeface="Wingdings" panose="05000000000000000000" pitchFamily="2" charset="2"/>
              <a:buChar char="ü"/>
            </a:pPr>
            <a:r>
              <a:rPr lang="fr-FR" dirty="0" smtClean="0">
                <a:solidFill>
                  <a:srgbClr val="FF0000"/>
                </a:solidFill>
                <a:effectLst>
                  <a:outerShdw blurRad="38100" dist="38100" dir="2700000" algn="tl">
                    <a:srgbClr val="000000">
                      <a:alpha val="43137"/>
                    </a:srgbClr>
                  </a:outerShdw>
                </a:effectLst>
              </a:rPr>
              <a:t>Découverte du milieu associatif – service public </a:t>
            </a:r>
          </a:p>
          <a:p>
            <a:pPr>
              <a:buFont typeface="Wingdings" panose="05000000000000000000" pitchFamily="2" charset="2"/>
              <a:buChar char="ü"/>
            </a:pPr>
            <a:r>
              <a:rPr lang="fr-FR" dirty="0">
                <a:solidFill>
                  <a:srgbClr val="FF0000"/>
                </a:solidFill>
                <a:effectLst>
                  <a:outerShdw blurRad="38100" dist="38100" dir="2700000" algn="tl">
                    <a:srgbClr val="000000">
                      <a:alpha val="43137"/>
                    </a:srgbClr>
                  </a:outerShdw>
                </a:effectLst>
              </a:rPr>
              <a:t> </a:t>
            </a:r>
            <a:r>
              <a:rPr lang="fr-FR" dirty="0" smtClean="0">
                <a:solidFill>
                  <a:srgbClr val="FF0000"/>
                </a:solidFill>
                <a:effectLst>
                  <a:outerShdw blurRad="38100" dist="38100" dir="2700000" algn="tl">
                    <a:srgbClr val="000000">
                      <a:alpha val="43137"/>
                    </a:srgbClr>
                  </a:outerShdw>
                </a:effectLst>
              </a:rPr>
              <a:t>Format souple selon les besoins de la structure et les disponibilités du jeune </a:t>
            </a:r>
          </a:p>
          <a:p>
            <a:pPr>
              <a:buFont typeface="Wingdings" panose="05000000000000000000" pitchFamily="2" charset="2"/>
              <a:buChar char="ü"/>
            </a:pPr>
            <a:r>
              <a:rPr lang="fr-FR" dirty="0">
                <a:solidFill>
                  <a:srgbClr val="FF0000"/>
                </a:solidFill>
                <a:effectLst>
                  <a:outerShdw blurRad="38100" dist="38100" dir="2700000" algn="tl">
                    <a:srgbClr val="000000">
                      <a:alpha val="43137"/>
                    </a:srgbClr>
                  </a:outerShdw>
                </a:effectLst>
              </a:rPr>
              <a:t> </a:t>
            </a:r>
            <a:r>
              <a:rPr lang="fr-FR" dirty="0" smtClean="0">
                <a:solidFill>
                  <a:srgbClr val="FF0000"/>
                </a:solidFill>
                <a:effectLst>
                  <a:outerShdw blurRad="38100" dist="38100" dir="2700000" algn="tl">
                    <a:srgbClr val="000000">
                      <a:alpha val="43137"/>
                    </a:srgbClr>
                  </a:outerShdw>
                </a:effectLst>
              </a:rPr>
              <a:t> Contenu concret, simple et accessible </a:t>
            </a:r>
          </a:p>
          <a:p>
            <a:pPr>
              <a:buFont typeface="Wingdings" panose="05000000000000000000" pitchFamily="2" charset="2"/>
              <a:buChar char="ü"/>
            </a:pPr>
            <a:r>
              <a:rPr lang="fr-FR" dirty="0">
                <a:solidFill>
                  <a:srgbClr val="FF0000"/>
                </a:solidFill>
                <a:effectLst>
                  <a:outerShdw blurRad="38100" dist="38100" dir="2700000" algn="tl">
                    <a:srgbClr val="000000">
                      <a:alpha val="43137"/>
                    </a:srgbClr>
                  </a:outerShdw>
                </a:effectLst>
              </a:rPr>
              <a:t> </a:t>
            </a:r>
            <a:r>
              <a:rPr lang="fr-FR" dirty="0" smtClean="0">
                <a:solidFill>
                  <a:srgbClr val="FF0000"/>
                </a:solidFill>
                <a:effectLst>
                  <a:outerShdw blurRad="38100" dist="38100" dir="2700000" algn="tl">
                    <a:srgbClr val="000000">
                      <a:alpha val="43137"/>
                    </a:srgbClr>
                  </a:outerShdw>
                </a:effectLst>
              </a:rPr>
              <a:t>Tutorat par un membre de la structure </a:t>
            </a:r>
          </a:p>
          <a:p>
            <a:pPr>
              <a:buFont typeface="Wingdings" panose="05000000000000000000" pitchFamily="2" charset="2"/>
              <a:buChar char="ü"/>
            </a:pPr>
            <a:endParaRPr lang="fr-FR" b="1" dirty="0" smtClean="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ü"/>
            </a:pPr>
            <a:endParaRPr lang="fr-FR" b="1" dirty="0" smtClean="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ü"/>
            </a:pPr>
            <a:endParaRPr lang="fr-FR" b="1" dirty="0" smtClean="0">
              <a:solidFill>
                <a:srgbClr val="FF0000"/>
              </a:solidFill>
              <a:effectLst>
                <a:outerShdw blurRad="38100" dist="38100" dir="2700000" algn="tl">
                  <a:srgbClr val="000000">
                    <a:alpha val="43137"/>
                  </a:srgbClr>
                </a:outerShdw>
              </a:effectLst>
            </a:endParaRPr>
          </a:p>
          <a:p>
            <a:pPr>
              <a:buFont typeface="Wingdings" panose="05000000000000000000" pitchFamily="2" charset="2"/>
              <a:buChar char="ü"/>
            </a:pPr>
            <a:endParaRPr lang="fr-FR" b="1" dirty="0" smtClean="0">
              <a:solidFill>
                <a:srgbClr val="FF0000"/>
              </a:solidFill>
              <a:effectLst>
                <a:outerShdw blurRad="38100" dist="38100" dir="2700000" algn="tl">
                  <a:srgbClr val="000000">
                    <a:alpha val="43137"/>
                  </a:srgbClr>
                </a:outerShdw>
              </a:effectLst>
            </a:endParaRPr>
          </a:p>
          <a:p>
            <a:pPr marL="0" indent="0">
              <a:buNone/>
            </a:pPr>
            <a:endParaRPr lang="fr-FR" b="1" dirty="0" smtClean="0">
              <a:solidFill>
                <a:srgbClr val="FF0000"/>
              </a:solidFill>
              <a:effectLst>
                <a:outerShdw blurRad="38100" dist="38100" dir="2700000" algn="tl">
                  <a:srgbClr val="000000">
                    <a:alpha val="43137"/>
                  </a:srgbClr>
                </a:outerShdw>
              </a:effectLst>
            </a:endParaRPr>
          </a:p>
          <a:p>
            <a:pPr marL="0" indent="0">
              <a:buFont typeface="Arial" panose="020B0604020202020204" pitchFamily="34" charset="0"/>
              <a:buNone/>
            </a:pPr>
            <a:endParaRPr lang="fr-FR" b="1" dirty="0" smtClean="0">
              <a:solidFill>
                <a:schemeClr val="accent1">
                  <a:lumMod val="40000"/>
                  <a:lumOff val="60000"/>
                </a:schemeClr>
              </a:solidFill>
            </a:endParaRPr>
          </a:p>
          <a:p>
            <a:pPr marL="0" indent="0">
              <a:buFont typeface="Arial" panose="020B0604020202020204" pitchFamily="34" charset="0"/>
              <a:buNone/>
            </a:pPr>
            <a:endParaRPr lang="fr-FR" b="1" dirty="0">
              <a:solidFill>
                <a:schemeClr val="bg1"/>
              </a:solidFill>
              <a:effectLst>
                <a:outerShdw blurRad="38100" dist="38100" dir="2700000" algn="tl">
                  <a:srgbClr val="000000">
                    <a:alpha val="43137"/>
                  </a:srgbClr>
                </a:outerShdw>
              </a:effectLst>
            </a:endParaRPr>
          </a:p>
        </p:txBody>
      </p:sp>
      <p:sp>
        <p:nvSpPr>
          <p:cNvPr id="9" name="Espace réservé du contenu 8"/>
          <p:cNvSpPr txBox="1">
            <a:spLocks/>
          </p:cNvSpPr>
          <p:nvPr/>
        </p:nvSpPr>
        <p:spPr>
          <a:xfrm>
            <a:off x="2659160" y="249327"/>
            <a:ext cx="6946956" cy="822390"/>
          </a:xfrm>
          <a:prstGeom prst="rect">
            <a:avLst/>
          </a:prstGeom>
          <a:ln>
            <a:noFill/>
          </a:ln>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b="1" smtClean="0">
                <a:solidFill>
                  <a:srgbClr val="FF0000"/>
                </a:solidFill>
                <a:effectLst>
                  <a:outerShdw blurRad="38100" dist="38100" dir="2700000" algn="tl">
                    <a:srgbClr val="000000">
                      <a:alpha val="43137"/>
                    </a:srgbClr>
                  </a:outerShdw>
                </a:effectLst>
              </a:rPr>
              <a:t>Le SNU, un parcours citoyen </a:t>
            </a:r>
          </a:p>
          <a:p>
            <a:r>
              <a:rPr lang="fr-FR" sz="3200" b="1" smtClean="0">
                <a:solidFill>
                  <a:srgbClr val="FF0000"/>
                </a:solidFill>
                <a:effectLst>
                  <a:outerShdw blurRad="38100" dist="38100" dir="2700000" algn="tl">
                    <a:srgbClr val="000000">
                      <a:alpha val="43137"/>
                    </a:srgbClr>
                  </a:outerShdw>
                </a:effectLst>
              </a:rPr>
              <a:t>en 2 ETAPES COMPLEMENTAIRES</a:t>
            </a:r>
            <a:r>
              <a:rPr lang="fr-FR" b="1" smtClean="0">
                <a:solidFill>
                  <a:srgbClr val="FF0000"/>
                </a:solidFill>
                <a:effectLst>
                  <a:outerShdw blurRad="38100" dist="38100" dir="2700000" algn="tl">
                    <a:srgbClr val="000000">
                      <a:alpha val="43137"/>
                    </a:srgbClr>
                  </a:outerShdw>
                </a:effectLst>
              </a:rPr>
              <a:t>:</a:t>
            </a:r>
            <a:endParaRPr lang="fr-FR"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2949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5935D491-DF29-47C0-9ED9-EA9DEC4015A8}"/>
              </a:ext>
            </a:extLst>
          </p:cNvPr>
          <p:cNvSpPr txBox="1"/>
          <p:nvPr/>
        </p:nvSpPr>
        <p:spPr>
          <a:xfrm>
            <a:off x="680240" y="1647369"/>
            <a:ext cx="10822579" cy="4339650"/>
          </a:xfrm>
          <a:prstGeom prst="rect">
            <a:avLst/>
          </a:prstGeom>
          <a:noFill/>
        </p:spPr>
        <p:txBody>
          <a:bodyPr wrap="square" rtlCol="0">
            <a:spAutoFit/>
          </a:bodyPr>
          <a:lstStyle/>
          <a:p>
            <a:pPr algn="ctr"/>
            <a:r>
              <a:rPr lang="fr-FR" sz="2000" b="1" dirty="0" smtClean="0">
                <a:solidFill>
                  <a:schemeClr val="bg1"/>
                </a:solidFill>
                <a:effectLst>
                  <a:outerShdw blurRad="38100" dist="38100" dir="2700000" algn="tl">
                    <a:srgbClr val="000000">
                      <a:alpha val="43137"/>
                    </a:srgbClr>
                  </a:outerShdw>
                </a:effectLst>
              </a:rPr>
              <a:t>Depuis 2021, dans le Rhône, </a:t>
            </a:r>
          </a:p>
          <a:p>
            <a:pPr algn="ctr"/>
            <a:r>
              <a:rPr lang="fr-FR" sz="2000" b="1" dirty="0" smtClean="0">
                <a:solidFill>
                  <a:schemeClr val="bg1"/>
                </a:solidFill>
                <a:effectLst>
                  <a:outerShdw blurRad="38100" dist="38100" dir="2700000" algn="tl">
                    <a:srgbClr val="000000">
                      <a:alpha val="43137"/>
                    </a:srgbClr>
                  </a:outerShdw>
                </a:effectLst>
              </a:rPr>
              <a:t/>
            </a:r>
            <a:br>
              <a:rPr lang="fr-FR" sz="2000" b="1" dirty="0" smtClean="0">
                <a:solidFill>
                  <a:schemeClr val="bg1"/>
                </a:solidFill>
                <a:effectLst>
                  <a:outerShdw blurRad="38100" dist="38100" dir="2700000" algn="tl">
                    <a:srgbClr val="000000">
                      <a:alpha val="43137"/>
                    </a:srgbClr>
                  </a:outerShdw>
                </a:effectLst>
              </a:rPr>
            </a:br>
            <a:endParaRPr lang="fr-FR" sz="2000" b="1" dirty="0" smtClean="0">
              <a:solidFill>
                <a:schemeClr val="bg1"/>
              </a:solidFill>
              <a:effectLst>
                <a:outerShdw blurRad="38100" dist="38100" dir="2700000" algn="tl">
                  <a:srgbClr val="000000">
                    <a:alpha val="43137"/>
                  </a:srgbClr>
                </a:outerShdw>
              </a:effectLst>
            </a:endParaRPr>
          </a:p>
          <a:p>
            <a:pPr marL="285750" indent="-285750">
              <a:buFontTx/>
              <a:buChar char="-"/>
            </a:pPr>
            <a:r>
              <a:rPr lang="fr-FR" sz="2000" b="1" dirty="0" smtClean="0">
                <a:solidFill>
                  <a:schemeClr val="bg1"/>
                </a:solidFill>
                <a:effectLst>
                  <a:outerShdw blurRad="38100" dist="38100" dir="2700000" algn="tl">
                    <a:srgbClr val="000000">
                      <a:alpha val="43137"/>
                    </a:srgbClr>
                  </a:outerShdw>
                </a:effectLst>
              </a:rPr>
              <a:t>C’est près de </a:t>
            </a:r>
            <a:r>
              <a:rPr lang="fr-FR" sz="2000" b="1" dirty="0" smtClean="0">
                <a:solidFill>
                  <a:srgbClr val="FF0000"/>
                </a:solidFill>
                <a:effectLst>
                  <a:outerShdw blurRad="38100" dist="38100" dir="2700000" algn="tl">
                    <a:srgbClr val="000000">
                      <a:alpha val="43137"/>
                    </a:srgbClr>
                  </a:outerShdw>
                </a:effectLst>
              </a:rPr>
              <a:t>5300</a:t>
            </a:r>
            <a:r>
              <a:rPr lang="fr-FR" sz="2000" b="1" dirty="0" smtClean="0">
                <a:solidFill>
                  <a:schemeClr val="bg1"/>
                </a:solidFill>
                <a:effectLst>
                  <a:outerShdw blurRad="38100" dist="38100" dir="2700000" algn="tl">
                    <a:srgbClr val="000000">
                      <a:alpha val="43137"/>
                    </a:srgbClr>
                  </a:outerShdw>
                </a:effectLst>
              </a:rPr>
              <a:t> jeunes volontaires ayant ou allant réaliser leur séjour de cohésion, </a:t>
            </a:r>
            <a:br>
              <a:rPr lang="fr-FR" sz="2000" b="1" dirty="0" smtClean="0">
                <a:solidFill>
                  <a:schemeClr val="bg1"/>
                </a:solidFill>
                <a:effectLst>
                  <a:outerShdw blurRad="38100" dist="38100" dir="2700000" algn="tl">
                    <a:srgbClr val="000000">
                      <a:alpha val="43137"/>
                    </a:srgbClr>
                  </a:outerShdw>
                </a:effectLst>
              </a:rPr>
            </a:br>
            <a:r>
              <a:rPr lang="fr-FR" sz="1600" i="1" dirty="0" smtClean="0">
                <a:solidFill>
                  <a:schemeClr val="bg1"/>
                </a:solidFill>
                <a:effectLst>
                  <a:outerShdw blurRad="38100" dist="38100" dir="2700000" algn="tl">
                    <a:srgbClr val="000000">
                      <a:alpha val="43137"/>
                    </a:srgbClr>
                  </a:outerShdw>
                </a:effectLst>
              </a:rPr>
              <a:t>- dont 335 issus de QPV et une centaine en situation de handicap</a:t>
            </a:r>
          </a:p>
          <a:p>
            <a:pPr marL="285750" indent="-285750">
              <a:buFontTx/>
              <a:buChar char="-"/>
            </a:pPr>
            <a:endParaRPr lang="fr-FR" sz="2000" b="1" dirty="0" smtClean="0">
              <a:solidFill>
                <a:schemeClr val="bg1"/>
              </a:solidFill>
              <a:effectLst>
                <a:outerShdw blurRad="38100" dist="38100" dir="2700000" algn="tl">
                  <a:srgbClr val="000000">
                    <a:alpha val="43137"/>
                  </a:srgbClr>
                </a:outerShdw>
              </a:effectLst>
            </a:endParaRPr>
          </a:p>
          <a:p>
            <a:pPr marL="285750" indent="-285750">
              <a:buFontTx/>
              <a:buChar char="-"/>
            </a:pPr>
            <a:r>
              <a:rPr lang="fr-FR" sz="2000" b="1" dirty="0" smtClean="0">
                <a:solidFill>
                  <a:schemeClr val="bg1"/>
                </a:solidFill>
                <a:effectLst>
                  <a:outerShdw blurRad="38100" dist="38100" dir="2700000" algn="tl">
                    <a:srgbClr val="000000">
                      <a:alpha val="43137"/>
                    </a:srgbClr>
                  </a:outerShdw>
                </a:effectLst>
              </a:rPr>
              <a:t>Sur ces 5300 jeunes, un peu plus de </a:t>
            </a:r>
            <a:r>
              <a:rPr lang="fr-FR" sz="2000" b="1" dirty="0" smtClean="0">
                <a:solidFill>
                  <a:srgbClr val="FF0000"/>
                </a:solidFill>
                <a:effectLst>
                  <a:outerShdw blurRad="38100" dist="38100" dir="2700000" algn="tl">
                    <a:srgbClr val="000000">
                      <a:alpha val="43137"/>
                    </a:srgbClr>
                  </a:outerShdw>
                </a:effectLst>
              </a:rPr>
              <a:t>2000 inscrits en 2024</a:t>
            </a:r>
            <a:r>
              <a:rPr lang="fr-FR" sz="2000" b="1" dirty="0" smtClean="0">
                <a:solidFill>
                  <a:schemeClr val="bg1"/>
                </a:solidFill>
                <a:effectLst>
                  <a:outerShdw blurRad="38100" dist="38100" dir="2700000" algn="tl">
                    <a:srgbClr val="000000">
                      <a:alpha val="43137"/>
                    </a:srgbClr>
                  </a:outerShdw>
                </a:effectLst>
              </a:rPr>
              <a:t>, entre séjours basés sur le volontariat et les dispositifs Classes et Lycées Engagés – </a:t>
            </a:r>
            <a:r>
              <a:rPr lang="fr-FR" b="1" dirty="0" smtClean="0">
                <a:solidFill>
                  <a:schemeClr val="bg1"/>
                </a:solidFill>
                <a:effectLst>
                  <a:outerShdw blurRad="38100" dist="38100" dir="2700000" algn="tl">
                    <a:srgbClr val="000000">
                      <a:alpha val="43137"/>
                    </a:srgbClr>
                  </a:outerShdw>
                </a:effectLst>
              </a:rPr>
              <a:t>soit une augmentation de </a:t>
            </a:r>
            <a:r>
              <a:rPr lang="fr-FR" b="1" dirty="0" smtClean="0">
                <a:solidFill>
                  <a:srgbClr val="FF0000"/>
                </a:solidFill>
                <a:effectLst>
                  <a:outerShdw blurRad="38100" dist="38100" dir="2700000" algn="tl">
                    <a:srgbClr val="000000">
                      <a:alpha val="43137"/>
                    </a:srgbClr>
                  </a:outerShdw>
                </a:effectLst>
              </a:rPr>
              <a:t>+700 inscriptions </a:t>
            </a:r>
            <a:r>
              <a:rPr lang="fr-FR" b="1" dirty="0" smtClean="0">
                <a:solidFill>
                  <a:schemeClr val="bg1"/>
                </a:solidFill>
                <a:effectLst>
                  <a:outerShdw blurRad="38100" dist="38100" dir="2700000" algn="tl">
                    <a:srgbClr val="000000">
                      <a:alpha val="43137"/>
                    </a:srgbClr>
                  </a:outerShdw>
                </a:effectLst>
              </a:rPr>
              <a:t>depuis 2023</a:t>
            </a:r>
          </a:p>
          <a:p>
            <a:pPr marL="285750" indent="-285750">
              <a:buFontTx/>
              <a:buChar char="-"/>
            </a:pPr>
            <a:endParaRPr lang="fr-FR" sz="2000" b="1" dirty="0" smtClean="0">
              <a:solidFill>
                <a:schemeClr val="bg1"/>
              </a:solidFill>
              <a:effectLst>
                <a:outerShdw blurRad="38100" dist="38100" dir="2700000" algn="tl">
                  <a:srgbClr val="000000">
                    <a:alpha val="43137"/>
                  </a:srgbClr>
                </a:outerShdw>
              </a:effectLst>
            </a:endParaRPr>
          </a:p>
          <a:p>
            <a:pPr marL="285750" indent="-285750">
              <a:buFontTx/>
              <a:buChar char="-"/>
            </a:pPr>
            <a:r>
              <a:rPr lang="fr-FR" sz="2000" b="1" dirty="0" smtClean="0">
                <a:solidFill>
                  <a:schemeClr val="bg1"/>
                </a:solidFill>
                <a:effectLst>
                  <a:outerShdw blurRad="38100" dist="38100" dir="2700000" algn="tl">
                    <a:srgbClr val="000000">
                      <a:alpha val="43137"/>
                    </a:srgbClr>
                  </a:outerShdw>
                </a:effectLst>
              </a:rPr>
              <a:t>Environ </a:t>
            </a:r>
            <a:r>
              <a:rPr lang="fr-FR" sz="2000" b="1" dirty="0">
                <a:solidFill>
                  <a:srgbClr val="FF0000"/>
                </a:solidFill>
                <a:effectLst>
                  <a:outerShdw blurRad="38100" dist="38100" dir="2700000" algn="tl">
                    <a:srgbClr val="000000">
                      <a:alpha val="43137"/>
                    </a:srgbClr>
                  </a:outerShdw>
                </a:effectLst>
              </a:rPr>
              <a:t>2000 jeunes </a:t>
            </a:r>
            <a:r>
              <a:rPr lang="fr-FR" sz="2000" b="1" dirty="0">
                <a:solidFill>
                  <a:schemeClr val="bg1"/>
                </a:solidFill>
                <a:effectLst>
                  <a:outerShdw blurRad="38100" dist="38100" dir="2700000" algn="tl">
                    <a:srgbClr val="000000">
                      <a:alpha val="43137"/>
                    </a:srgbClr>
                  </a:outerShdw>
                </a:effectLst>
              </a:rPr>
              <a:t>volontaires ont réalisé ou sont en cours de réalisation de leur </a:t>
            </a:r>
            <a:r>
              <a:rPr lang="fr-FR" sz="2000" b="1" dirty="0" smtClean="0">
                <a:solidFill>
                  <a:schemeClr val="bg1"/>
                </a:solidFill>
                <a:effectLst>
                  <a:outerShdw blurRad="38100" dist="38100" dir="2700000" algn="tl">
                    <a:srgbClr val="000000">
                      <a:alpha val="43137"/>
                    </a:srgbClr>
                  </a:outerShdw>
                </a:effectLst>
              </a:rPr>
              <a:t>MIG,</a:t>
            </a:r>
          </a:p>
          <a:p>
            <a:endParaRPr lang="fr-FR" sz="2000" b="1" dirty="0" smtClean="0">
              <a:solidFill>
                <a:schemeClr val="bg1"/>
              </a:solidFill>
              <a:effectLst>
                <a:outerShdw blurRad="38100" dist="38100" dir="2700000" algn="tl">
                  <a:srgbClr val="000000">
                    <a:alpha val="43137"/>
                  </a:srgbClr>
                </a:outerShdw>
              </a:effectLst>
            </a:endParaRPr>
          </a:p>
          <a:p>
            <a:pPr marL="285750" indent="-285750">
              <a:buFontTx/>
              <a:buChar char="-"/>
            </a:pPr>
            <a:r>
              <a:rPr lang="fr-FR" sz="2000" b="1" dirty="0" smtClean="0">
                <a:solidFill>
                  <a:schemeClr val="bg1"/>
                </a:solidFill>
                <a:effectLst>
                  <a:outerShdw blurRad="38100" dist="38100" dir="2700000" algn="tl">
                    <a:srgbClr val="000000">
                      <a:alpha val="43137"/>
                    </a:srgbClr>
                  </a:outerShdw>
                </a:effectLst>
              </a:rPr>
              <a:t>Ces 2000 jeunes représentent près de </a:t>
            </a:r>
            <a:r>
              <a:rPr lang="fr-FR" sz="2000" b="1" dirty="0" smtClean="0">
                <a:solidFill>
                  <a:srgbClr val="FF0000"/>
                </a:solidFill>
                <a:effectLst>
                  <a:outerShdw blurRad="38100" dist="38100" dir="2700000" algn="tl">
                    <a:srgbClr val="000000">
                      <a:alpha val="43137"/>
                    </a:srgbClr>
                  </a:outerShdw>
                </a:effectLst>
              </a:rPr>
              <a:t>155 000 heures de bénévolat en 3 ans</a:t>
            </a:r>
            <a:r>
              <a:rPr lang="fr-FR" sz="2000" b="1" dirty="0" smtClean="0">
                <a:solidFill>
                  <a:schemeClr val="bg1"/>
                </a:solidFill>
                <a:effectLst>
                  <a:outerShdw blurRad="38100" dist="38100" dir="2700000" algn="tl">
                    <a:srgbClr val="000000">
                      <a:alpha val="43137"/>
                    </a:srgbClr>
                  </a:outerShdw>
                </a:effectLst>
              </a:rPr>
              <a:t>, en structures publiques ou </a:t>
            </a:r>
            <a:r>
              <a:rPr lang="fr-FR" sz="2000" b="1" dirty="0" smtClean="0">
                <a:solidFill>
                  <a:schemeClr val="bg1"/>
                </a:solidFill>
                <a:effectLst>
                  <a:outerShdw blurRad="38100" dist="38100" dir="2700000" algn="tl">
                    <a:srgbClr val="000000">
                      <a:alpha val="43137"/>
                    </a:srgbClr>
                  </a:outerShdw>
                </a:effectLst>
              </a:rPr>
              <a:t>associatives</a:t>
            </a:r>
            <a:endParaRPr lang="fr-FR" sz="2000" b="1" dirty="0" smtClean="0">
              <a:solidFill>
                <a:schemeClr val="bg1"/>
              </a:solidFill>
              <a:effectLst>
                <a:outerShdw blurRad="38100" dist="38100" dir="2700000" algn="tl">
                  <a:srgbClr val="000000">
                    <a:alpha val="43137"/>
                  </a:srgbClr>
                </a:outerShdw>
              </a:effectLst>
            </a:endParaRPr>
          </a:p>
          <a:p>
            <a:pPr algn="ctr"/>
            <a:endParaRPr lang="fr-FR" sz="2000" b="1" dirty="0" smtClean="0">
              <a:solidFill>
                <a:schemeClr val="bg1"/>
              </a:solidFill>
              <a:effectLst>
                <a:outerShdw blurRad="38100" dist="38100" dir="2700000" algn="tl">
                  <a:srgbClr val="000000">
                    <a:alpha val="43137"/>
                  </a:srgbClr>
                </a:outerShdw>
              </a:effectLst>
            </a:endParaRPr>
          </a:p>
        </p:txBody>
      </p:sp>
      <p:sp>
        <p:nvSpPr>
          <p:cNvPr id="4" name="ZoneTexte 3"/>
          <p:cNvSpPr txBox="1"/>
          <p:nvPr/>
        </p:nvSpPr>
        <p:spPr>
          <a:xfrm>
            <a:off x="3352800" y="265470"/>
            <a:ext cx="8233147" cy="707886"/>
          </a:xfrm>
          <a:prstGeom prst="rect">
            <a:avLst/>
          </a:prstGeom>
          <a:noFill/>
        </p:spPr>
        <p:txBody>
          <a:bodyPr wrap="square" rtlCol="0">
            <a:spAutoFit/>
          </a:bodyPr>
          <a:lstStyle/>
          <a:p>
            <a:pPr algn="ctr"/>
            <a:r>
              <a:rPr lang="fr-FR" sz="4000" b="1" dirty="0" smtClean="0">
                <a:solidFill>
                  <a:srgbClr val="FF0000"/>
                </a:solidFill>
                <a:effectLst>
                  <a:outerShdw blurRad="38100" dist="38100" dir="2700000" algn="tl">
                    <a:srgbClr val="000000">
                      <a:alpha val="43137"/>
                    </a:srgbClr>
                  </a:outerShdw>
                </a:effectLst>
              </a:rPr>
              <a:t>Jeunes </a:t>
            </a:r>
            <a:r>
              <a:rPr lang="fr-FR" sz="4000" b="1" dirty="0" err="1" smtClean="0">
                <a:solidFill>
                  <a:srgbClr val="FF0000"/>
                </a:solidFill>
                <a:effectLst>
                  <a:outerShdw blurRad="38100" dist="38100" dir="2700000" algn="tl">
                    <a:srgbClr val="000000">
                      <a:alpha val="43137"/>
                    </a:srgbClr>
                  </a:outerShdw>
                </a:effectLst>
              </a:rPr>
              <a:t>rhôdaniens</a:t>
            </a:r>
            <a:r>
              <a:rPr lang="fr-FR" sz="4000" b="1" dirty="0" smtClean="0">
                <a:solidFill>
                  <a:srgbClr val="FF0000"/>
                </a:solidFill>
                <a:effectLst>
                  <a:outerShdw blurRad="38100" dist="38100" dir="2700000" algn="tl">
                    <a:srgbClr val="000000">
                      <a:alpha val="43137"/>
                    </a:srgbClr>
                  </a:outerShdw>
                </a:effectLst>
              </a:rPr>
              <a:t> en parcours SNU</a:t>
            </a:r>
            <a:endParaRPr lang="fr-FR" sz="40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496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5935D491-DF29-47C0-9ED9-EA9DEC4015A8}"/>
              </a:ext>
            </a:extLst>
          </p:cNvPr>
          <p:cNvSpPr txBox="1"/>
          <p:nvPr/>
        </p:nvSpPr>
        <p:spPr>
          <a:xfrm>
            <a:off x="680240" y="1647369"/>
            <a:ext cx="10822579" cy="4708981"/>
          </a:xfrm>
          <a:prstGeom prst="rect">
            <a:avLst/>
          </a:prstGeom>
          <a:noFill/>
        </p:spPr>
        <p:txBody>
          <a:bodyPr wrap="square" rtlCol="0">
            <a:spAutoFit/>
          </a:bodyPr>
          <a:lstStyle/>
          <a:p>
            <a:pPr algn="ctr"/>
            <a:endParaRPr lang="fr-FR" sz="2000" b="1" dirty="0" smtClean="0">
              <a:solidFill>
                <a:schemeClr val="bg1"/>
              </a:solidFill>
              <a:effectLst>
                <a:outerShdw blurRad="38100" dist="38100" dir="2700000" algn="tl">
                  <a:srgbClr val="000000">
                    <a:alpha val="43137"/>
                  </a:srgbClr>
                </a:outerShdw>
              </a:effectLst>
            </a:endParaRPr>
          </a:p>
          <a:p>
            <a:pPr marL="285750" indent="-285750">
              <a:buFontTx/>
              <a:buChar char="-"/>
            </a:pPr>
            <a:r>
              <a:rPr lang="fr-FR" sz="2000" b="1" dirty="0">
                <a:solidFill>
                  <a:schemeClr val="bg1"/>
                </a:solidFill>
                <a:effectLst>
                  <a:outerShdw blurRad="38100" dist="38100" dir="2700000" algn="tl">
                    <a:srgbClr val="000000">
                      <a:alpha val="43137"/>
                    </a:srgbClr>
                  </a:outerShdw>
                </a:effectLst>
              </a:rPr>
              <a:t>76 jeunes  </a:t>
            </a:r>
            <a:r>
              <a:rPr lang="fr-FR" sz="2000" b="1" dirty="0" smtClean="0">
                <a:solidFill>
                  <a:schemeClr val="bg1"/>
                </a:solidFill>
                <a:effectLst>
                  <a:outerShdw blurRad="38100" dist="38100" dir="2700000" algn="tl">
                    <a:srgbClr val="000000">
                      <a:alpha val="43137"/>
                    </a:srgbClr>
                  </a:outerShdw>
                </a:effectLst>
              </a:rPr>
              <a:t>Saint-</a:t>
            </a:r>
            <a:r>
              <a:rPr lang="fr-FR" sz="2000" b="1" dirty="0" err="1" smtClean="0">
                <a:solidFill>
                  <a:schemeClr val="bg1"/>
                </a:solidFill>
                <a:effectLst>
                  <a:outerShdw blurRad="38100" dist="38100" dir="2700000" algn="tl">
                    <a:srgbClr val="000000">
                      <a:alpha val="43137"/>
                    </a:srgbClr>
                  </a:outerShdw>
                </a:effectLst>
              </a:rPr>
              <a:t>Genois</a:t>
            </a:r>
            <a:r>
              <a:rPr lang="fr-FR" sz="2000" b="1" dirty="0" smtClean="0">
                <a:solidFill>
                  <a:schemeClr val="bg1"/>
                </a:solidFill>
                <a:effectLst>
                  <a:outerShdw blurRad="38100" dist="38100" dir="2700000" algn="tl">
                    <a:srgbClr val="000000">
                      <a:alpha val="43137"/>
                    </a:srgbClr>
                  </a:outerShdw>
                </a:effectLst>
              </a:rPr>
              <a:t> ont participé à un séjour SNU entre 2023 et 2025. </a:t>
            </a:r>
          </a:p>
          <a:p>
            <a:pPr marL="285750" indent="-285750">
              <a:buFontTx/>
              <a:buChar char="-"/>
            </a:pPr>
            <a:r>
              <a:rPr lang="fr-FR" sz="2000" b="1" dirty="0" smtClean="0">
                <a:solidFill>
                  <a:schemeClr val="bg1"/>
                </a:solidFill>
                <a:effectLst>
                  <a:outerShdw blurRad="38100" dist="38100" dir="2700000" algn="tl">
                    <a:srgbClr val="000000">
                      <a:alpha val="43137"/>
                    </a:srgbClr>
                  </a:outerShdw>
                </a:effectLst>
              </a:rPr>
              <a:t>61 jeunes Saint-</a:t>
            </a:r>
            <a:r>
              <a:rPr lang="fr-FR" sz="2000" b="1" dirty="0" err="1" smtClean="0">
                <a:solidFill>
                  <a:schemeClr val="bg1"/>
                </a:solidFill>
                <a:effectLst>
                  <a:outerShdw blurRad="38100" dist="38100" dir="2700000" algn="tl">
                    <a:srgbClr val="000000">
                      <a:alpha val="43137"/>
                    </a:srgbClr>
                  </a:outerShdw>
                </a:effectLst>
              </a:rPr>
              <a:t>Genois</a:t>
            </a:r>
            <a:r>
              <a:rPr lang="fr-FR" sz="2000" b="1" dirty="0" smtClean="0">
                <a:solidFill>
                  <a:schemeClr val="bg1"/>
                </a:solidFill>
                <a:effectLst>
                  <a:outerShdw blurRad="38100" dist="38100" dir="2700000" algn="tl">
                    <a:srgbClr val="000000">
                      <a:alpha val="43137"/>
                    </a:srgbClr>
                  </a:outerShdw>
                </a:effectLst>
              </a:rPr>
              <a:t> n’ont pas validé leur phase 2. </a:t>
            </a:r>
          </a:p>
          <a:p>
            <a:pPr marL="285750" indent="-285750">
              <a:buFontTx/>
              <a:buChar char="-"/>
            </a:pPr>
            <a:endParaRPr lang="fr-FR" sz="2000" b="1" dirty="0">
              <a:solidFill>
                <a:schemeClr val="bg1"/>
              </a:solidFill>
              <a:effectLst>
                <a:outerShdw blurRad="38100" dist="38100" dir="2700000" algn="tl">
                  <a:srgbClr val="000000">
                    <a:alpha val="43137"/>
                  </a:srgbClr>
                </a:outerShdw>
              </a:effectLst>
            </a:endParaRPr>
          </a:p>
          <a:p>
            <a:r>
              <a:rPr lang="fr-FR" sz="2000" b="1" dirty="0" smtClean="0">
                <a:solidFill>
                  <a:schemeClr val="bg1"/>
                </a:solidFill>
                <a:effectLst>
                  <a:outerShdw blurRad="38100" dist="38100" dir="2700000" algn="tl">
                    <a:srgbClr val="000000">
                      <a:alpha val="43137"/>
                    </a:srgbClr>
                  </a:outerShdw>
                </a:effectLst>
              </a:rPr>
              <a:t>Les structures de la ville qui connaissent le SNU : </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L’</a:t>
            </a:r>
            <a:r>
              <a:rPr lang="fr-FR" sz="2000" b="1" dirty="0" err="1" smtClean="0">
                <a:solidFill>
                  <a:schemeClr val="bg1"/>
                </a:solidFill>
                <a:effectLst>
                  <a:outerShdw blurRad="38100" dist="38100" dir="2700000" algn="tl">
                    <a:srgbClr val="000000">
                      <a:alpha val="43137"/>
                    </a:srgbClr>
                  </a:outerShdw>
                </a:effectLst>
              </a:rPr>
              <a:t>ecocliquot</a:t>
            </a:r>
            <a:r>
              <a:rPr lang="fr-FR" sz="2000" b="1" dirty="0" smtClean="0">
                <a:solidFill>
                  <a:schemeClr val="bg1"/>
                </a:solidFill>
                <a:effectLst>
                  <a:outerShdw blurRad="38100" dist="38100" dir="2700000" algn="tl">
                    <a:srgbClr val="000000">
                      <a:alpha val="43137"/>
                    </a:srgbClr>
                  </a:outerShdw>
                </a:effectLst>
              </a:rPr>
              <a:t> </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OL SAINT GENIS LAVAL </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Emmaüs</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Secours populaire français, comité de St Genis Laval</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 Ambassadeurs de la mémoire » Lycée Descartes</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ALSGL Section Hand-Ball </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1000 vies</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The Rock N </a:t>
            </a:r>
            <a:r>
              <a:rPr lang="fr-FR" sz="2000" b="1" dirty="0" err="1" smtClean="0">
                <a:solidFill>
                  <a:schemeClr val="bg1"/>
                </a:solidFill>
                <a:effectLst>
                  <a:outerShdw blurRad="38100" dist="38100" dir="2700000" algn="tl">
                    <a:srgbClr val="000000">
                      <a:alpha val="43137"/>
                    </a:srgbClr>
                  </a:outerShdw>
                </a:effectLst>
              </a:rPr>
              <a:t>Sassy</a:t>
            </a:r>
            <a:r>
              <a:rPr lang="fr-FR" sz="2000" b="1" dirty="0" smtClean="0">
                <a:solidFill>
                  <a:schemeClr val="bg1"/>
                </a:solidFill>
                <a:effectLst>
                  <a:outerShdw blurRad="38100" dist="38100" dir="2700000" algn="tl">
                    <a:srgbClr val="000000">
                      <a:alpha val="43137"/>
                    </a:srgbClr>
                  </a:outerShdw>
                </a:effectLst>
              </a:rPr>
              <a:t> </a:t>
            </a:r>
          </a:p>
          <a:p>
            <a:pPr marL="342900" indent="-342900">
              <a:buFontTx/>
              <a:buChar char="-"/>
            </a:pPr>
            <a:r>
              <a:rPr lang="fr-FR" sz="2000" b="1" dirty="0" smtClean="0">
                <a:solidFill>
                  <a:schemeClr val="bg1"/>
                </a:solidFill>
                <a:effectLst>
                  <a:outerShdw blurRad="38100" dist="38100" dir="2700000" algn="tl">
                    <a:srgbClr val="000000">
                      <a:alpha val="43137"/>
                    </a:srgbClr>
                  </a:outerShdw>
                </a:effectLst>
              </a:rPr>
              <a:t>Scouts &amp; guides de France </a:t>
            </a:r>
            <a:endParaRPr lang="fr-FR" sz="2000" b="1" dirty="0" smtClean="0">
              <a:solidFill>
                <a:schemeClr val="bg1"/>
              </a:solidFill>
              <a:effectLst>
                <a:outerShdw blurRad="38100" dist="38100" dir="2700000" algn="tl">
                  <a:srgbClr val="000000">
                    <a:alpha val="43137"/>
                  </a:srgbClr>
                </a:outerShdw>
              </a:effectLst>
            </a:endParaRPr>
          </a:p>
          <a:p>
            <a:pPr algn="ctr"/>
            <a:endParaRPr lang="fr-FR" sz="2000" b="1" dirty="0" smtClean="0">
              <a:solidFill>
                <a:schemeClr val="bg1"/>
              </a:solidFill>
              <a:effectLst>
                <a:outerShdw blurRad="38100" dist="38100" dir="2700000" algn="tl">
                  <a:srgbClr val="000000">
                    <a:alpha val="43137"/>
                  </a:srgbClr>
                </a:outerShdw>
              </a:effectLst>
            </a:endParaRPr>
          </a:p>
        </p:txBody>
      </p:sp>
      <p:sp>
        <p:nvSpPr>
          <p:cNvPr id="4" name="ZoneTexte 3"/>
          <p:cNvSpPr txBox="1"/>
          <p:nvPr/>
        </p:nvSpPr>
        <p:spPr>
          <a:xfrm>
            <a:off x="3352800" y="265470"/>
            <a:ext cx="8233147" cy="707886"/>
          </a:xfrm>
          <a:prstGeom prst="rect">
            <a:avLst/>
          </a:prstGeom>
          <a:noFill/>
        </p:spPr>
        <p:txBody>
          <a:bodyPr wrap="square" rtlCol="0">
            <a:spAutoFit/>
          </a:bodyPr>
          <a:lstStyle/>
          <a:p>
            <a:pPr algn="ctr"/>
            <a:r>
              <a:rPr lang="fr-FR" sz="4000" b="1" dirty="0" smtClean="0">
                <a:solidFill>
                  <a:srgbClr val="FF0000"/>
                </a:solidFill>
                <a:effectLst>
                  <a:outerShdw blurRad="38100" dist="38100" dir="2700000" algn="tl">
                    <a:srgbClr val="000000">
                      <a:alpha val="43137"/>
                    </a:srgbClr>
                  </a:outerShdw>
                </a:effectLst>
              </a:rPr>
              <a:t>Jeunes </a:t>
            </a:r>
            <a:r>
              <a:rPr lang="fr-FR" sz="4000" b="1" dirty="0" err="1" smtClean="0">
                <a:solidFill>
                  <a:srgbClr val="FF0000"/>
                </a:solidFill>
                <a:effectLst>
                  <a:outerShdw blurRad="38100" dist="38100" dir="2700000" algn="tl">
                    <a:srgbClr val="000000">
                      <a:alpha val="43137"/>
                    </a:srgbClr>
                  </a:outerShdw>
                </a:effectLst>
              </a:rPr>
              <a:t>rhôdaniens</a:t>
            </a:r>
            <a:r>
              <a:rPr lang="fr-FR" sz="4000" b="1" dirty="0" smtClean="0">
                <a:solidFill>
                  <a:srgbClr val="FF0000"/>
                </a:solidFill>
                <a:effectLst>
                  <a:outerShdw blurRad="38100" dist="38100" dir="2700000" algn="tl">
                    <a:srgbClr val="000000">
                      <a:alpha val="43137"/>
                    </a:srgbClr>
                  </a:outerShdw>
                </a:effectLst>
              </a:rPr>
              <a:t> en parcours SNU</a:t>
            </a:r>
            <a:endParaRPr lang="fr-FR" sz="40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7828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0FB9C7-8F98-42B8-BD1F-E710C162C331}" type="slidenum">
              <a:rPr lang="fr-FR" smtClean="0"/>
              <a:t>6</a:t>
            </a:fld>
            <a:endParaRPr lang="fr-FR"/>
          </a:p>
        </p:txBody>
      </p:sp>
      <p:pic>
        <p:nvPicPr>
          <p:cNvPr id="3" name="Image 2"/>
          <p:cNvPicPr>
            <a:picLocks noChangeAspect="1"/>
          </p:cNvPicPr>
          <p:nvPr/>
        </p:nvPicPr>
        <p:blipFill>
          <a:blip r:embed="rId3"/>
          <a:stretch>
            <a:fillRect/>
          </a:stretch>
        </p:blipFill>
        <p:spPr>
          <a:xfrm>
            <a:off x="760289" y="427662"/>
            <a:ext cx="10593512" cy="5958851"/>
          </a:xfrm>
          <a:prstGeom prst="rect">
            <a:avLst/>
          </a:prstGeom>
        </p:spPr>
      </p:pic>
    </p:spTree>
    <p:extLst>
      <p:ext uri="{BB962C8B-B14F-4D97-AF65-F5344CB8AC3E}">
        <p14:creationId xmlns:p14="http://schemas.microsoft.com/office/powerpoint/2010/main" val="3378656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0FB9C7-8F98-42B8-BD1F-E710C162C331}" type="slidenum">
              <a:rPr lang="fr-FR" smtClean="0"/>
              <a:t>7</a:t>
            </a:fld>
            <a:endParaRPr lang="fr-FR"/>
          </a:p>
        </p:txBody>
      </p:sp>
      <p:pic>
        <p:nvPicPr>
          <p:cNvPr id="5" name="Image 4"/>
          <p:cNvPicPr>
            <a:picLocks noChangeAspect="1"/>
          </p:cNvPicPr>
          <p:nvPr/>
        </p:nvPicPr>
        <p:blipFill>
          <a:blip r:embed="rId3"/>
          <a:stretch>
            <a:fillRect/>
          </a:stretch>
        </p:blipFill>
        <p:spPr>
          <a:xfrm>
            <a:off x="452063" y="254285"/>
            <a:ext cx="11106364" cy="6247331"/>
          </a:xfrm>
          <a:prstGeom prst="rect">
            <a:avLst/>
          </a:prstGeom>
        </p:spPr>
      </p:pic>
    </p:spTree>
    <p:extLst>
      <p:ext uri="{BB962C8B-B14F-4D97-AF65-F5344CB8AC3E}">
        <p14:creationId xmlns:p14="http://schemas.microsoft.com/office/powerpoint/2010/main" val="3798889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199" y="365125"/>
            <a:ext cx="10586987" cy="761031"/>
          </a:xfrm>
        </p:spPr>
        <p:txBody>
          <a:bodyPr>
            <a:normAutofit/>
          </a:bodyPr>
          <a:lstStyle/>
          <a:p>
            <a:r>
              <a:rPr lang="fr-FR" sz="3200" b="1" dirty="0">
                <a:solidFill>
                  <a:srgbClr val="FF0000"/>
                </a:solidFill>
              </a:rPr>
              <a:t>Q</a:t>
            </a:r>
            <a:r>
              <a:rPr lang="fr-FR" sz="3200" b="1" dirty="0" smtClean="0">
                <a:solidFill>
                  <a:srgbClr val="FF0000"/>
                </a:solidFill>
              </a:rPr>
              <a:t>uelles démarches pour une association ou collectivité? </a:t>
            </a:r>
            <a:endParaRPr lang="fr-FR" sz="3200" b="1" dirty="0">
              <a:solidFill>
                <a:srgbClr val="FF0000"/>
              </a:solidFill>
            </a:endParaRPr>
          </a:p>
        </p:txBody>
      </p:sp>
      <p:sp>
        <p:nvSpPr>
          <p:cNvPr id="4" name="Espace réservé du numéro de diapositive 3"/>
          <p:cNvSpPr>
            <a:spLocks noGrp="1"/>
          </p:cNvSpPr>
          <p:nvPr>
            <p:ph type="sldNum" sz="quarter" idx="12"/>
          </p:nvPr>
        </p:nvSpPr>
        <p:spPr/>
        <p:txBody>
          <a:bodyPr/>
          <a:lstStyle/>
          <a:p>
            <a:fld id="{D50FB9C7-8F98-42B8-BD1F-E710C162C331}" type="slidenum">
              <a:rPr lang="fr-FR" smtClean="0"/>
              <a:t>8</a:t>
            </a:fld>
            <a:endParaRPr lang="fr-FR"/>
          </a:p>
        </p:txBody>
      </p:sp>
      <p:sp>
        <p:nvSpPr>
          <p:cNvPr id="7" name="Espace réservé du contenu 6"/>
          <p:cNvSpPr>
            <a:spLocks noGrp="1"/>
          </p:cNvSpPr>
          <p:nvPr>
            <p:ph idx="1"/>
          </p:nvPr>
        </p:nvSpPr>
        <p:spPr>
          <a:xfrm>
            <a:off x="992204" y="1257735"/>
            <a:ext cx="10515600" cy="4351338"/>
          </a:xfrm>
        </p:spPr>
        <p:txBody>
          <a:bodyPr>
            <a:normAutofit/>
          </a:bodyPr>
          <a:lstStyle/>
          <a:p>
            <a:pPr marL="0" indent="0" algn="ctr">
              <a:buNone/>
            </a:pPr>
            <a:r>
              <a:rPr lang="fr-FR" dirty="0" smtClean="0">
                <a:solidFill>
                  <a:schemeClr val="bg1"/>
                </a:solidFill>
              </a:rPr>
              <a:t>Enregistrer sa structure et proposer des MIG sur la </a:t>
            </a:r>
            <a:r>
              <a:rPr lang="fr-FR" dirty="0">
                <a:solidFill>
                  <a:schemeClr val="bg1"/>
                </a:solidFill>
              </a:rPr>
              <a:t>plateforme </a:t>
            </a:r>
            <a:r>
              <a:rPr lang="fr-FR" sz="4000" u="sng" dirty="0">
                <a:solidFill>
                  <a:schemeClr val="bg1"/>
                </a:solidFill>
              </a:rPr>
              <a:t>www.admin.snu.gouv.fr</a:t>
            </a:r>
          </a:p>
          <a:p>
            <a:endParaRPr lang="fr-FR" u="sng" dirty="0" smtClean="0">
              <a:solidFill>
                <a:schemeClr val="bg1"/>
              </a:solidFill>
            </a:endParaRPr>
          </a:p>
          <a:p>
            <a:endParaRPr lang="fr-FR" u="sng" dirty="0">
              <a:solidFill>
                <a:schemeClr val="bg1"/>
              </a:solidFill>
            </a:endParaRPr>
          </a:p>
          <a:p>
            <a:endParaRPr lang="fr-FR" u="sng" dirty="0" smtClean="0">
              <a:solidFill>
                <a:schemeClr val="bg1"/>
              </a:solidFill>
            </a:endParaRPr>
          </a:p>
          <a:p>
            <a:endParaRPr lang="fr-FR" dirty="0" smtClean="0"/>
          </a:p>
          <a:p>
            <a:endParaRPr lang="fr-FR" dirty="0"/>
          </a:p>
          <a:p>
            <a:endParaRPr lang="fr-FR" dirty="0" smtClean="0"/>
          </a:p>
        </p:txBody>
      </p:sp>
      <p:pic>
        <p:nvPicPr>
          <p:cNvPr id="3" name="Image 2"/>
          <p:cNvPicPr>
            <a:picLocks noChangeAspect="1"/>
          </p:cNvPicPr>
          <p:nvPr/>
        </p:nvPicPr>
        <p:blipFill>
          <a:blip r:embed="rId3"/>
          <a:stretch>
            <a:fillRect/>
          </a:stretch>
        </p:blipFill>
        <p:spPr>
          <a:xfrm>
            <a:off x="1886855" y="2299639"/>
            <a:ext cx="8258173" cy="4421836"/>
          </a:xfrm>
          <a:prstGeom prst="rect">
            <a:avLst/>
          </a:prstGeom>
        </p:spPr>
      </p:pic>
    </p:spTree>
    <p:extLst>
      <p:ext uri="{BB962C8B-B14F-4D97-AF65-F5344CB8AC3E}">
        <p14:creationId xmlns:p14="http://schemas.microsoft.com/office/powerpoint/2010/main" val="1918779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FB9C7-8F98-42B8-BD1F-E710C162C331}"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contenu 8"/>
          <p:cNvSpPr txBox="1">
            <a:spLocks/>
          </p:cNvSpPr>
          <p:nvPr/>
        </p:nvSpPr>
        <p:spPr>
          <a:xfrm>
            <a:off x="2659160" y="249327"/>
            <a:ext cx="6946956" cy="822390"/>
          </a:xfrm>
          <a:prstGeom prst="rect">
            <a:avLst/>
          </a:prstGeom>
          <a:ln>
            <a:noFill/>
          </a:ln>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b="1" dirty="0" smtClean="0">
                <a:solidFill>
                  <a:srgbClr val="FF0000"/>
                </a:solidFill>
                <a:effectLst>
                  <a:outerShdw blurRad="38100" dist="38100" dir="2700000" algn="tl">
                    <a:srgbClr val="000000">
                      <a:alpha val="43137"/>
                    </a:srgbClr>
                  </a:outerShdw>
                </a:effectLst>
              </a:rPr>
              <a:t>Démarches administratives pour accueillir un(e) jeune en MIG </a:t>
            </a:r>
          </a:p>
          <a:p>
            <a:endParaRPr lang="fr-FR" sz="3500" b="1" dirty="0" smtClean="0">
              <a:solidFill>
                <a:srgbClr val="FF0000"/>
              </a:solidFill>
              <a:effectLst>
                <a:outerShdw blurRad="38100" dist="38100" dir="2700000" algn="tl">
                  <a:srgbClr val="000000">
                    <a:alpha val="43137"/>
                  </a:srgbClr>
                </a:outerShdw>
              </a:effectLst>
            </a:endParaRPr>
          </a:p>
          <a:p>
            <a:endParaRPr lang="fr-FR" sz="3500" b="1" dirty="0">
              <a:solidFill>
                <a:srgbClr val="FF0000"/>
              </a:solidFill>
              <a:effectLst>
                <a:outerShdw blurRad="38100" dist="38100" dir="2700000" algn="tl">
                  <a:srgbClr val="000000">
                    <a:alpha val="43137"/>
                  </a:srgbClr>
                </a:outerShdw>
              </a:effectLst>
            </a:endParaRPr>
          </a:p>
          <a:p>
            <a:endParaRPr lang="fr-FR" sz="3500" b="1" dirty="0">
              <a:solidFill>
                <a:schemeClr val="bg1"/>
              </a:solidFill>
              <a:effectLst>
                <a:outerShdw blurRad="38100" dist="38100" dir="2700000" algn="tl">
                  <a:srgbClr val="000000">
                    <a:alpha val="43137"/>
                  </a:srgbClr>
                </a:outerShdw>
              </a:effectLst>
            </a:endParaRPr>
          </a:p>
        </p:txBody>
      </p:sp>
      <p:sp>
        <p:nvSpPr>
          <p:cNvPr id="10" name="Espace réservé du contenu 6"/>
          <p:cNvSpPr txBox="1">
            <a:spLocks/>
          </p:cNvSpPr>
          <p:nvPr/>
        </p:nvSpPr>
        <p:spPr>
          <a:xfrm>
            <a:off x="626444" y="1382862"/>
            <a:ext cx="10641324" cy="49734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fr-FR" b="1" dirty="0" smtClean="0">
                <a:solidFill>
                  <a:schemeClr val="bg1"/>
                </a:solidFill>
              </a:rPr>
              <a:t>Responsabilités </a:t>
            </a:r>
            <a:r>
              <a:rPr lang="fr-FR" b="1" dirty="0">
                <a:solidFill>
                  <a:schemeClr val="bg1"/>
                </a:solidFill>
              </a:rPr>
              <a:t>: </a:t>
            </a:r>
          </a:p>
          <a:p>
            <a:pPr marL="342900" indent="-342900" algn="just">
              <a:buFont typeface="Wingdings" panose="05000000000000000000" pitchFamily="2" charset="2"/>
              <a:buChar char="ü"/>
            </a:pPr>
            <a:r>
              <a:rPr lang="fr-FR" dirty="0">
                <a:solidFill>
                  <a:schemeClr val="bg1"/>
                </a:solidFill>
              </a:rPr>
              <a:t>Le jeune et ses parents ont donné leur accord à la réalisation de MIG lors de leur inscription. </a:t>
            </a:r>
          </a:p>
          <a:p>
            <a:pPr marL="342900" indent="-342900" algn="just">
              <a:buFont typeface="Wingdings" panose="05000000000000000000" pitchFamily="2" charset="2"/>
              <a:buChar char="ü"/>
            </a:pPr>
            <a:r>
              <a:rPr lang="fr-FR" b="1" dirty="0">
                <a:solidFill>
                  <a:schemeClr val="bg1"/>
                </a:solidFill>
              </a:rPr>
              <a:t>Avant la MIG</a:t>
            </a:r>
            <a:r>
              <a:rPr lang="fr-FR" dirty="0">
                <a:solidFill>
                  <a:schemeClr val="bg1"/>
                </a:solidFill>
              </a:rPr>
              <a:t>, la structure génère un contrat d’engagement validé par l’Etat, la structure d’accueil et les parents. </a:t>
            </a:r>
          </a:p>
          <a:p>
            <a:pPr marL="342900" indent="-342900" algn="just">
              <a:buFont typeface="Wingdings" panose="05000000000000000000" pitchFamily="2" charset="2"/>
              <a:buChar char="ü"/>
            </a:pPr>
            <a:r>
              <a:rPr lang="fr-FR" dirty="0">
                <a:solidFill>
                  <a:schemeClr val="bg1"/>
                </a:solidFill>
              </a:rPr>
              <a:t>La structure </a:t>
            </a:r>
            <a:r>
              <a:rPr lang="fr-FR" dirty="0" smtClean="0">
                <a:solidFill>
                  <a:schemeClr val="bg1"/>
                </a:solidFill>
              </a:rPr>
              <a:t>a </a:t>
            </a:r>
            <a:r>
              <a:rPr lang="fr-FR" dirty="0" smtClean="0">
                <a:solidFill>
                  <a:schemeClr val="bg1"/>
                </a:solidFill>
              </a:rPr>
              <a:t>les mêmes responsabilités envers le jeune SNU qu’envers ses bénévoles. </a:t>
            </a:r>
            <a:endParaRPr lang="fr-FR" dirty="0">
              <a:solidFill>
                <a:schemeClr val="bg1"/>
              </a:solidFill>
            </a:endParaRPr>
          </a:p>
          <a:p>
            <a:pPr algn="just"/>
            <a:endParaRPr lang="fr-FR" dirty="0">
              <a:solidFill>
                <a:schemeClr val="bg1"/>
              </a:solidFill>
            </a:endParaRPr>
          </a:p>
          <a:p>
            <a:r>
              <a:rPr lang="fr-FR" b="1" dirty="0" smtClean="0">
                <a:solidFill>
                  <a:schemeClr val="bg1"/>
                </a:solidFill>
              </a:rPr>
              <a:t>Qui </a:t>
            </a:r>
            <a:r>
              <a:rPr lang="fr-FR" b="1" dirty="0">
                <a:solidFill>
                  <a:schemeClr val="bg1"/>
                </a:solidFill>
              </a:rPr>
              <a:t>peut créer une MIG? </a:t>
            </a:r>
          </a:p>
          <a:p>
            <a:pPr marL="342900" indent="-342900" algn="just">
              <a:buFont typeface="Arial" panose="020B0604020202020204" pitchFamily="34" charset="0"/>
              <a:buChar char="•"/>
            </a:pPr>
            <a:r>
              <a:rPr lang="fr-FR" b="1" dirty="0">
                <a:solidFill>
                  <a:schemeClr val="bg1"/>
                </a:solidFill>
              </a:rPr>
              <a:t>Collectivité </a:t>
            </a:r>
            <a:r>
              <a:rPr lang="fr-FR" dirty="0">
                <a:solidFill>
                  <a:schemeClr val="bg1"/>
                </a:solidFill>
              </a:rPr>
              <a:t>: pas besoin de délibération. </a:t>
            </a:r>
            <a:r>
              <a:rPr lang="fr-FR" dirty="0" smtClean="0">
                <a:solidFill>
                  <a:schemeClr val="bg1"/>
                </a:solidFill>
              </a:rPr>
              <a:t>Chaque agent ayant un projet de MIG peut avoir un </a:t>
            </a:r>
            <a:r>
              <a:rPr lang="fr-FR" dirty="0">
                <a:solidFill>
                  <a:schemeClr val="bg1"/>
                </a:solidFill>
              </a:rPr>
              <a:t>accès au compte de la </a:t>
            </a:r>
            <a:r>
              <a:rPr lang="fr-FR" dirty="0" smtClean="0">
                <a:solidFill>
                  <a:schemeClr val="bg1"/>
                </a:solidFill>
              </a:rPr>
              <a:t>collectivité pour </a:t>
            </a:r>
            <a:r>
              <a:rPr lang="fr-FR" b="1" dirty="0">
                <a:solidFill>
                  <a:schemeClr val="bg1"/>
                </a:solidFill>
              </a:rPr>
              <a:t>proposer des missions </a:t>
            </a:r>
            <a:r>
              <a:rPr lang="fr-FR" dirty="0">
                <a:solidFill>
                  <a:schemeClr val="bg1"/>
                </a:solidFill>
              </a:rPr>
              <a:t>et </a:t>
            </a:r>
            <a:r>
              <a:rPr lang="fr-FR" b="1" dirty="0">
                <a:solidFill>
                  <a:schemeClr val="bg1"/>
                </a:solidFill>
              </a:rPr>
              <a:t>administrer les candidatures</a:t>
            </a:r>
            <a:r>
              <a:rPr lang="fr-FR" dirty="0">
                <a:solidFill>
                  <a:schemeClr val="bg1"/>
                </a:solidFill>
              </a:rPr>
              <a:t>. </a:t>
            </a:r>
          </a:p>
          <a:p>
            <a:pPr algn="just"/>
            <a:endParaRPr lang="fr-FR" i="1" dirty="0" smtClean="0">
              <a:solidFill>
                <a:schemeClr val="bg1"/>
              </a:solidFill>
            </a:endParaRPr>
          </a:p>
          <a:p>
            <a:pPr marL="342900" indent="-342900" algn="just">
              <a:buFont typeface="Wingdings" panose="05000000000000000000" pitchFamily="2" charset="2"/>
              <a:buChar char="ü"/>
            </a:pPr>
            <a:endParaRPr lang="fr-FR" dirty="0" smtClean="0">
              <a:solidFill>
                <a:schemeClr val="bg1"/>
              </a:solidFill>
            </a:endParaRPr>
          </a:p>
        </p:txBody>
      </p:sp>
    </p:spTree>
    <p:extLst>
      <p:ext uri="{BB962C8B-B14F-4D97-AF65-F5344CB8AC3E}">
        <p14:creationId xmlns:p14="http://schemas.microsoft.com/office/powerpoint/2010/main" val="2283239961"/>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1899</TotalTime>
  <Words>1125</Words>
  <Application>Microsoft Office PowerPoint</Application>
  <PresentationFormat>Grand écran</PresentationFormat>
  <Paragraphs>156</Paragraphs>
  <Slides>13</Slides>
  <Notes>12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Marianne</vt:lpstr>
      <vt:lpstr>Wingdings</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Quelles démarches pour une association ou collectivité? </vt:lpstr>
      <vt:lpstr>Présentation PowerPoint</vt:lpstr>
      <vt:lpstr>Présentation PowerPoint</vt:lpstr>
      <vt:lpstr>Présentation PowerPoint</vt:lpstr>
      <vt:lpstr>Proposer des missions aux jeunes de son territoire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CHAMBRIS Henri</dc:creator>
  <cp:lastModifiedBy>cdesormeau-bedot</cp:lastModifiedBy>
  <cp:revision>164</cp:revision>
  <cp:lastPrinted>2024-01-29T15:26:01Z</cp:lastPrinted>
  <dcterms:created xsi:type="dcterms:W3CDTF">2022-09-27T14:00:49Z</dcterms:created>
  <dcterms:modified xsi:type="dcterms:W3CDTF">2025-05-15T07:44:02Z</dcterms:modified>
</cp:coreProperties>
</file>